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7" r:id="rId12"/>
    <p:sldId id="276" r:id="rId13"/>
    <p:sldId id="277" r:id="rId14"/>
    <p:sldId id="278" r:id="rId15"/>
    <p:sldId id="279" r:id="rId16"/>
    <p:sldId id="280" r:id="rId17"/>
    <p:sldId id="281" r:id="rId18"/>
    <p:sldId id="282" r:id="rId19"/>
    <p:sldId id="28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3"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2C5AAB-A018-43D7-9B4C-C4F5095A73DA}" type="datetimeFigureOut">
              <a:rPr lang="en-GB" smtClean="0"/>
              <a:t>10/07/2017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59720-28AB-4AEA-A33D-0408ED8F7DA4}" type="slidenum">
              <a:rPr lang="en-GB" smtClean="0"/>
              <a:t>‹#›</a:t>
            </a:fld>
            <a:endParaRPr lang="en-GB"/>
          </a:p>
        </p:txBody>
      </p:sp>
    </p:spTree>
    <p:extLst>
      <p:ext uri="{BB962C8B-B14F-4D97-AF65-F5344CB8AC3E}">
        <p14:creationId xmlns:p14="http://schemas.microsoft.com/office/powerpoint/2010/main" val="1581321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79BF11B2-D839-49AF-8173-EC6C740D31C9}" type="slidenum">
              <a:rPr lang="en-GB" altLang="en-US" sz="1200"/>
              <a:pPr eaLnBrk="1" hangingPunct="1"/>
              <a:t>15</a:t>
            </a:fld>
            <a:endParaRPr lang="en-GB" altLang="en-US" sz="1200"/>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xfrm>
            <a:off x="666750" y="4610100"/>
            <a:ext cx="5348288"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A </a:t>
            </a:r>
            <a:r>
              <a:rPr lang="en-GB" altLang="en-US" b="1" smtClean="0">
                <a:latin typeface="Arial" panose="020B0604020202020204" pitchFamily="34" charset="0"/>
                <a:cs typeface="Arial" panose="020B0604020202020204" pitchFamily="34" charset="0"/>
              </a:rPr>
              <a:t>social network</a:t>
            </a:r>
            <a:r>
              <a:rPr lang="en-GB" altLang="en-US" smtClean="0">
                <a:latin typeface="Arial" panose="020B0604020202020204" pitchFamily="34" charset="0"/>
                <a:cs typeface="Arial" panose="020B0604020202020204" pitchFamily="34" charset="0"/>
              </a:rPr>
              <a:t> is an online community that can chat, have a notice board and generally communicate with “friends” .  These networks are part of many peoples, especially the young,  daily lives  There are hundreds of social networking sites on the web.  Some are aimed at professionals and focus on work related topics.  Many other are aimed at young people and have vast populations  In the UK Friends Reunited was one of the early social networking sites.  It was based on shared history, such as school friends and has been used as a model for most social networks which have now evolved to incorporate a very wide and diverse group of “friends”  The etiquette on these sites is to post information about yourself which is totally against ALL eSafety advice.</a:t>
            </a:r>
          </a:p>
          <a:p>
            <a:pPr eaLnBrk="1" hangingPunct="1"/>
            <a:r>
              <a:rPr lang="en-GB" altLang="en-US" smtClean="0">
                <a:latin typeface="Arial" panose="020B0604020202020204" pitchFamily="34" charset="0"/>
                <a:cs typeface="Arial" panose="020B0604020202020204" pitchFamily="34" charset="0"/>
              </a:rPr>
              <a:t>Bebo, MySpace, facebook are not accessible in school together with any other known sites. There are many other similar sites with new ones springing up every day and it is often possible to get round most filtering to access these networks. </a:t>
            </a:r>
          </a:p>
          <a:p>
            <a:pPr eaLnBrk="1" hangingPunct="1"/>
            <a:r>
              <a:rPr lang="en-GB" altLang="en-US" smtClean="0">
                <a:latin typeface="Arial" panose="020B0604020202020204" pitchFamily="34" charset="0"/>
                <a:cs typeface="Arial" panose="020B0604020202020204" pitchFamily="34" charset="0"/>
              </a:rPr>
              <a:t>New research from USA indicates that 61 per cent of 13 to 17-year-olds have a personal profile on websites such as MySpace.   Half of those have also posted pictures of themselves online.</a:t>
            </a:r>
            <a:r>
              <a:rPr lang="en-GB" altLang="en-US" sz="1400" smtClean="0">
                <a:latin typeface="Arial" panose="020B0604020202020204" pitchFamily="34" charset="0"/>
                <a:cs typeface="Arial" panose="020B0604020202020204" pitchFamily="34" charset="0"/>
              </a:rPr>
              <a:t> </a:t>
            </a:r>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6312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348CA1BE-AC27-4F2D-8D5C-1E171204D85D}" type="slidenum">
              <a:rPr lang="en-GB" altLang="en-US" sz="1200"/>
              <a:pPr eaLnBrk="1" hangingPunct="1"/>
              <a:t>17</a:t>
            </a:fld>
            <a:endParaRPr lang="en-GB" altLang="en-US" sz="1200"/>
          </a:p>
        </p:txBody>
      </p:sp>
      <p:sp>
        <p:nvSpPr>
          <p:cNvPr id="41987" name="Rectangle 2"/>
          <p:cNvSpPr>
            <a:spLocks noRot="1" noChangeArrowheads="1" noTextEdit="1"/>
          </p:cNvSpPr>
          <p:nvPr>
            <p:ph type="sldImg"/>
          </p:nvPr>
        </p:nvSpPr>
        <p:spPr>
          <a:xfrm>
            <a:off x="-55563" y="828675"/>
            <a:ext cx="6604001" cy="3714750"/>
          </a:xfrm>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8525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7/10/2017</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7/10/2017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7/10/2017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7/10/2017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7/10/2017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7/10/2017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7/10/2017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54051" y="274638"/>
            <a:ext cx="10790767" cy="49704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47242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20">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7/10/2017</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 id="2147483669" r:id="rId18"/>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gif"/><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8" Type="http://schemas.openxmlformats.org/officeDocument/2006/relationships/hyperlink" Target="http://www.iwf.org.uk/" TargetMode="External"/><Relationship Id="rId3" Type="http://schemas.openxmlformats.org/officeDocument/2006/relationships/hyperlink" Target="http://www.parentscentre.gov.uk/" TargetMode="External"/><Relationship Id="rId7" Type="http://schemas.openxmlformats.org/officeDocument/2006/relationships/hyperlink" Target="http://www.bbc.co.uk/webwis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childnet-int.org/" TargetMode="External"/><Relationship Id="rId5" Type="http://schemas.openxmlformats.org/officeDocument/2006/relationships/hyperlink" Target="http://www.getnetwise.org/" TargetMode="External"/><Relationship Id="rId10" Type="http://schemas.openxmlformats.org/officeDocument/2006/relationships/hyperlink" Target="http://facebook.com/safety" TargetMode="External"/><Relationship Id="rId4" Type="http://schemas.openxmlformats.org/officeDocument/2006/relationships/hyperlink" Target="http://www.thinkuknow.com/" TargetMode="External"/><Relationship Id="rId9" Type="http://schemas.openxmlformats.org/officeDocument/2006/relationships/hyperlink" Target="http://www.internetmatters.org/age-guides/videos.html"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topmarks.co.uk/" TargetMode="External"/><Relationship Id="rId7" Type="http://schemas.openxmlformats.org/officeDocument/2006/relationships/hyperlink" Target="http://durham.schooljotter.com/coxhoe/Curriculum+Links" TargetMode="External"/><Relationship Id="rId2" Type="http://schemas.openxmlformats.org/officeDocument/2006/relationships/hyperlink" Target="http://www.bbc.co.uk/schools/parents/" TargetMode="External"/><Relationship Id="rId1" Type="http://schemas.openxmlformats.org/officeDocument/2006/relationships/slideLayout" Target="../slideLayouts/slideLayout18.xml"/><Relationship Id="rId6" Type="http://schemas.openxmlformats.org/officeDocument/2006/relationships/hyperlink" Target="http://www.bbc.co.uk/schools/" TargetMode="External"/><Relationship Id="rId5" Type="http://schemas.openxmlformats.org/officeDocument/2006/relationships/hyperlink" Target="http://www.bgfl.org/bgfl/15.cfm?s=15&amp;p=251,index" TargetMode="External"/><Relationship Id="rId4" Type="http://schemas.openxmlformats.org/officeDocument/2006/relationships/hyperlink" Target="http://www.woodlands-junior.kent.sch.uk/Games/"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3" y="912156"/>
            <a:ext cx="8791575" cy="2387600"/>
          </a:xfrm>
        </p:spPr>
        <p:txBody>
          <a:bodyPr/>
          <a:lstStyle/>
          <a:p>
            <a:r>
              <a:rPr lang="en-GB" dirty="0" smtClean="0"/>
              <a:t>Keeping your children safe with technology</a:t>
            </a:r>
            <a:endParaRPr lang="en-GB" dirty="0"/>
          </a:p>
        </p:txBody>
      </p:sp>
      <p:sp>
        <p:nvSpPr>
          <p:cNvPr id="3" name="Subtitle 2"/>
          <p:cNvSpPr>
            <a:spLocks noGrp="1"/>
          </p:cNvSpPr>
          <p:nvPr>
            <p:ph type="subTitle" idx="1"/>
          </p:nvPr>
        </p:nvSpPr>
        <p:spPr/>
        <p:txBody>
          <a:bodyPr/>
          <a:lstStyle/>
          <a:p>
            <a:r>
              <a:rPr lang="en-GB" dirty="0" smtClean="0"/>
              <a:t>Information for parents </a:t>
            </a:r>
          </a:p>
          <a:p>
            <a:r>
              <a:rPr lang="en-GB" dirty="0" err="1" smtClean="0"/>
              <a:t>Offenham</a:t>
            </a:r>
            <a:r>
              <a:rPr lang="en-GB" dirty="0" smtClean="0"/>
              <a:t> CE first school </a:t>
            </a:r>
          </a:p>
          <a:p>
            <a:r>
              <a:rPr lang="en-GB" dirty="0" smtClean="0"/>
              <a:t>13.7.17</a:t>
            </a:r>
            <a:endParaRPr lang="en-GB" dirty="0"/>
          </a:p>
        </p:txBody>
      </p:sp>
    </p:spTree>
    <p:extLst>
      <p:ext uri="{BB962C8B-B14F-4D97-AF65-F5344CB8AC3E}">
        <p14:creationId xmlns:p14="http://schemas.microsoft.com/office/powerpoint/2010/main" val="1446898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information</a:t>
            </a:r>
            <a:endParaRPr lang="en-GB" dirty="0"/>
          </a:p>
        </p:txBody>
      </p:sp>
      <p:sp>
        <p:nvSpPr>
          <p:cNvPr id="4" name="Rectangle 3"/>
          <p:cNvSpPr/>
          <p:nvPr/>
        </p:nvSpPr>
        <p:spPr>
          <a:xfrm>
            <a:off x="924910" y="2097088"/>
            <a:ext cx="8650014" cy="1754326"/>
          </a:xfrm>
          <a:prstGeom prst="rect">
            <a:avLst/>
          </a:prstGeom>
        </p:spPr>
        <p:txBody>
          <a:bodyPr wrap="square">
            <a:spAutoFit/>
          </a:bodyPr>
          <a:lstStyle/>
          <a:p>
            <a:endParaRPr lang="en-GB" altLang="en-US" dirty="0">
              <a:latin typeface="Century Gothic" panose="020B0502020202020204" pitchFamily="34" charset="0"/>
            </a:endParaRPr>
          </a:p>
          <a:p>
            <a:r>
              <a:rPr lang="en-GB" altLang="en-US" dirty="0">
                <a:latin typeface="Century Gothic" panose="020B0502020202020204" pitchFamily="34" charset="0"/>
              </a:rPr>
              <a:t>*Look at how children use the internet</a:t>
            </a:r>
          </a:p>
          <a:p>
            <a:endParaRPr lang="en-GB" altLang="en-US" dirty="0">
              <a:latin typeface="Century Gothic" panose="020B0502020202020204" pitchFamily="34" charset="0"/>
            </a:endParaRPr>
          </a:p>
          <a:p>
            <a:r>
              <a:rPr lang="en-GB" altLang="en-US" dirty="0">
                <a:latin typeface="Century Gothic" panose="020B0502020202020204" pitchFamily="34" charset="0"/>
              </a:rPr>
              <a:t>*Raise awareness of </a:t>
            </a:r>
            <a:r>
              <a:rPr lang="en-GB" altLang="en-US" dirty="0" err="1">
                <a:latin typeface="Century Gothic" panose="020B0502020202020204" pitchFamily="34" charset="0"/>
              </a:rPr>
              <a:t>eSafety</a:t>
            </a:r>
            <a:r>
              <a:rPr lang="en-GB" altLang="en-US" dirty="0">
                <a:latin typeface="Century Gothic" panose="020B0502020202020204" pitchFamily="34" charset="0"/>
              </a:rPr>
              <a:t> issues</a:t>
            </a:r>
          </a:p>
          <a:p>
            <a:endParaRPr lang="en-GB" altLang="en-US" dirty="0">
              <a:latin typeface="Century Gothic" panose="020B0502020202020204" pitchFamily="34" charset="0"/>
            </a:endParaRPr>
          </a:p>
          <a:p>
            <a:r>
              <a:rPr lang="en-GB" altLang="en-US" dirty="0">
                <a:latin typeface="Century Gothic" panose="020B0502020202020204" pitchFamily="34" charset="0"/>
              </a:rPr>
              <a:t>*Offer guidance on how to help keep children safe online</a:t>
            </a:r>
            <a:endParaRPr lang="en-GB" altLang="en-US" dirty="0">
              <a:latin typeface="Century Gothic" panose="020B0502020202020204" pitchFamily="34" charset="0"/>
            </a:endParaRPr>
          </a:p>
        </p:txBody>
      </p:sp>
    </p:spTree>
    <p:extLst>
      <p:ext uri="{BB962C8B-B14F-4D97-AF65-F5344CB8AC3E}">
        <p14:creationId xmlns:p14="http://schemas.microsoft.com/office/powerpoint/2010/main" val="213903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660634" y="547907"/>
            <a:ext cx="9144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r>
              <a:rPr lang="en-GB" altLang="en-US" b="1" dirty="0" smtClean="0">
                <a:latin typeface="Century Gothic" panose="020B0502020202020204" pitchFamily="34" charset="0"/>
              </a:rPr>
              <a:t>Benefits of technology for children:</a:t>
            </a:r>
            <a:endParaRPr lang="en-GB" altLang="en-US" b="1" dirty="0" smtClean="0">
              <a:latin typeface="Century Gothic" panose="020B0502020202020204" pitchFamily="34" charset="0"/>
            </a:endParaRPr>
          </a:p>
        </p:txBody>
      </p:sp>
      <p:sp>
        <p:nvSpPr>
          <p:cNvPr id="5" name="Rectangle 3"/>
          <p:cNvSpPr txBox="1">
            <a:spLocks noChangeArrowheads="1"/>
          </p:cNvSpPr>
          <p:nvPr/>
        </p:nvSpPr>
        <p:spPr>
          <a:xfrm>
            <a:off x="619125" y="1452563"/>
            <a:ext cx="8093075" cy="472440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Tx/>
              <a:buChar char="•"/>
            </a:pPr>
            <a:r>
              <a:rPr lang="en-GB" altLang="en-US" sz="2400" dirty="0" smtClean="0">
                <a:latin typeface="Century Gothic" panose="020B0502020202020204" pitchFamily="34" charset="0"/>
              </a:rPr>
              <a:t>fun</a:t>
            </a:r>
          </a:p>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Tx/>
              <a:buChar char="•"/>
            </a:pPr>
            <a:r>
              <a:rPr lang="en-GB" altLang="en-US" sz="2400" dirty="0" smtClean="0">
                <a:latin typeface="Century Gothic" panose="020B0502020202020204" pitchFamily="34" charset="0"/>
              </a:rPr>
              <a:t>educational </a:t>
            </a:r>
          </a:p>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Tx/>
              <a:buChar char="•"/>
            </a:pPr>
            <a:r>
              <a:rPr lang="en-GB" altLang="en-US" sz="2400" dirty="0" smtClean="0">
                <a:latin typeface="Century Gothic" panose="020B0502020202020204" pitchFamily="34" charset="0"/>
              </a:rPr>
              <a:t>can help raise standards</a:t>
            </a:r>
          </a:p>
          <a:p>
            <a:pPr lvl="1">
              <a:buClr>
                <a:schemeClr val="tx1"/>
              </a:buClr>
              <a:buSzPct val="150000"/>
              <a:buFont typeface="Arial" panose="020B0604020202020204" pitchFamily="34" charset="0"/>
              <a:buNone/>
            </a:pPr>
            <a:endParaRPr lang="en-GB" altLang="en-US" sz="2400" dirty="0" smtClean="0">
              <a:latin typeface="Century Gothic" panose="020B0502020202020204" pitchFamily="34" charset="0"/>
            </a:endParaRPr>
          </a:p>
          <a:p>
            <a:pPr lvl="1">
              <a:buClr>
                <a:schemeClr val="tx1"/>
              </a:buClr>
              <a:buSzPct val="150000"/>
              <a:buFontTx/>
              <a:buChar char="•"/>
            </a:pPr>
            <a:r>
              <a:rPr lang="en-GB" altLang="en-US" sz="2400" dirty="0" smtClean="0">
                <a:latin typeface="Century Gothic" panose="020B0502020202020204" pitchFamily="34" charset="0"/>
              </a:rPr>
              <a:t>helps build creativity</a:t>
            </a:r>
          </a:p>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Tx/>
              <a:buChar char="•"/>
            </a:pPr>
            <a:r>
              <a:rPr lang="en-GB" altLang="en-US" sz="2400" dirty="0" smtClean="0">
                <a:latin typeface="Century Gothic" panose="020B0502020202020204" pitchFamily="34" charset="0"/>
              </a:rPr>
              <a:t>enables communication with friends and family</a:t>
            </a:r>
          </a:p>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Tx/>
              <a:buChar char="•"/>
            </a:pPr>
            <a:endParaRPr lang="en-GB" altLang="en-US" sz="2400" dirty="0" smtClean="0">
              <a:latin typeface="Century Gothic" panose="020B0502020202020204" pitchFamily="34" charset="0"/>
            </a:endParaRPr>
          </a:p>
          <a:p>
            <a:pPr lvl="1">
              <a:buClr>
                <a:schemeClr val="tx1"/>
              </a:buClr>
              <a:buSzPct val="150000"/>
              <a:buFont typeface="Arial" panose="020B0604020202020204" pitchFamily="34" charset="0"/>
              <a:buNone/>
            </a:pPr>
            <a:endParaRPr lang="en-GB" altLang="en-US" sz="2400" dirty="0" smtClean="0">
              <a:latin typeface="Century Gothic" panose="020B0502020202020204" pitchFamily="34" charset="0"/>
            </a:endParaRPr>
          </a:p>
          <a:p>
            <a:pPr lvl="1">
              <a:buClr>
                <a:schemeClr val="tx1"/>
              </a:buClr>
              <a:buSzPct val="150000"/>
              <a:buFont typeface="Arial" panose="020B0604020202020204" pitchFamily="34" charset="0"/>
              <a:buNone/>
            </a:pPr>
            <a:endParaRPr lang="en-GB" altLang="en-US" sz="2400" dirty="0" smtClean="0">
              <a:latin typeface="Century Gothic" panose="020B0502020202020204" pitchFamily="34" charset="0"/>
            </a:endParaRPr>
          </a:p>
        </p:txBody>
      </p:sp>
    </p:spTree>
    <p:extLst>
      <p:ext uri="{BB962C8B-B14F-4D97-AF65-F5344CB8AC3E}">
        <p14:creationId xmlns:p14="http://schemas.microsoft.com/office/powerpoint/2010/main" val="1344833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9407" y="1704230"/>
            <a:ext cx="9585434" cy="3170099"/>
          </a:xfrm>
          <a:prstGeom prst="rect">
            <a:avLst/>
          </a:prstGeom>
        </p:spPr>
        <p:txBody>
          <a:bodyPr wrap="square">
            <a:spAutoFit/>
          </a:bodyPr>
          <a:lstStyle/>
          <a:p>
            <a:r>
              <a:rPr lang="en-GB" altLang="en-US" sz="4000" dirty="0">
                <a:latin typeface="Century Gothic" panose="020B0502020202020204" pitchFamily="34" charset="0"/>
              </a:rPr>
              <a:t>“70% of parents feel that their children know more about the internet than they do”</a:t>
            </a:r>
          </a:p>
          <a:p>
            <a:endParaRPr lang="en-GB" altLang="en-US" sz="4000" dirty="0">
              <a:latin typeface="Century Gothic" panose="020B0502020202020204" pitchFamily="34" charset="0"/>
            </a:endParaRPr>
          </a:p>
          <a:p>
            <a:r>
              <a:rPr lang="en-GB" altLang="en-US" sz="4000" dirty="0">
                <a:latin typeface="Century Gothic" panose="020B0502020202020204" pitchFamily="34" charset="0"/>
              </a:rPr>
              <a:t>(Ofcom Media Literacy 2011)</a:t>
            </a:r>
            <a:endParaRPr lang="en-GB" altLang="en-US" sz="4000" dirty="0">
              <a:latin typeface="Century Gothic" panose="020B0502020202020204" pitchFamily="34" charset="0"/>
            </a:endParaRPr>
          </a:p>
        </p:txBody>
      </p:sp>
    </p:spTree>
    <p:extLst>
      <p:ext uri="{BB962C8B-B14F-4D97-AF65-F5344CB8AC3E}">
        <p14:creationId xmlns:p14="http://schemas.microsoft.com/office/powerpoint/2010/main" val="3696343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317789" y="0"/>
            <a:ext cx="8093075" cy="1143000"/>
          </a:xfrm>
        </p:spPr>
        <p:txBody>
          <a:bodyPr>
            <a:normAutofit/>
          </a:bodyPr>
          <a:lstStyle/>
          <a:p>
            <a:pPr eaLnBrk="1" hangingPunct="1"/>
            <a:r>
              <a:rPr lang="en-GB" altLang="en-US" sz="3200" dirty="0" smtClean="0">
                <a:latin typeface="Century Gothic" panose="020B0502020202020204" pitchFamily="34" charset="0"/>
              </a:rPr>
              <a:t>Some of the </a:t>
            </a:r>
            <a:r>
              <a:rPr lang="en-GB" altLang="en-US" sz="3200" dirty="0" smtClean="0">
                <a:latin typeface="Century Gothic" panose="020B0502020202020204" pitchFamily="34" charset="0"/>
              </a:rPr>
              <a:t>technologies…</a:t>
            </a:r>
            <a:endParaRPr lang="en-GB" altLang="en-US" sz="3200" dirty="0" smtClean="0">
              <a:latin typeface="Century Gothic" panose="020B0502020202020204" pitchFamily="34" charset="0"/>
            </a:endParaRPr>
          </a:p>
        </p:txBody>
      </p:sp>
      <p:sp>
        <p:nvSpPr>
          <p:cNvPr id="5" name="AutoShape 4"/>
          <p:cNvSpPr>
            <a:spLocks noChangeArrowheads="1"/>
          </p:cNvSpPr>
          <p:nvPr/>
        </p:nvSpPr>
        <p:spPr bwMode="auto">
          <a:xfrm>
            <a:off x="3536129" y="1987085"/>
            <a:ext cx="2387600" cy="1382712"/>
          </a:xfrm>
          <a:prstGeom prst="plus">
            <a:avLst>
              <a:gd name="adj" fmla="val 25000"/>
            </a:avLst>
          </a:prstGeom>
          <a:solidFill>
            <a:srgbClr val="FF00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BLOGS</a:t>
            </a:r>
          </a:p>
        </p:txBody>
      </p:sp>
      <p:sp>
        <p:nvSpPr>
          <p:cNvPr id="6" name="AutoShape 5"/>
          <p:cNvSpPr>
            <a:spLocks noChangeArrowheads="1"/>
          </p:cNvSpPr>
          <p:nvPr/>
        </p:nvSpPr>
        <p:spPr bwMode="auto">
          <a:xfrm>
            <a:off x="5582416" y="2663934"/>
            <a:ext cx="2387600" cy="1382713"/>
          </a:xfrm>
          <a:prstGeom prst="plus">
            <a:avLst>
              <a:gd name="adj" fmla="val 25000"/>
            </a:avLst>
          </a:prstGeom>
          <a:solidFill>
            <a:schemeClr val="folHlink"/>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dirty="0"/>
              <a:t>E-mail</a:t>
            </a:r>
          </a:p>
        </p:txBody>
      </p:sp>
      <p:sp>
        <p:nvSpPr>
          <p:cNvPr id="7" name="AutoShape 6"/>
          <p:cNvSpPr>
            <a:spLocks noChangeArrowheads="1"/>
          </p:cNvSpPr>
          <p:nvPr/>
        </p:nvSpPr>
        <p:spPr bwMode="auto">
          <a:xfrm>
            <a:off x="7592191" y="3346558"/>
            <a:ext cx="2387600" cy="1382713"/>
          </a:xfrm>
          <a:prstGeom prst="plus">
            <a:avLst>
              <a:gd name="adj" fmla="val 25000"/>
            </a:avLst>
          </a:prstGeom>
          <a:solidFill>
            <a:srgbClr val="00FF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Podcasting</a:t>
            </a:r>
          </a:p>
        </p:txBody>
      </p:sp>
      <p:sp>
        <p:nvSpPr>
          <p:cNvPr id="8" name="AutoShape 7"/>
          <p:cNvSpPr>
            <a:spLocks noChangeArrowheads="1"/>
          </p:cNvSpPr>
          <p:nvPr/>
        </p:nvSpPr>
        <p:spPr bwMode="auto">
          <a:xfrm>
            <a:off x="5566541" y="1304460"/>
            <a:ext cx="2387600" cy="1382712"/>
          </a:xfrm>
          <a:prstGeom prst="plus">
            <a:avLst>
              <a:gd name="adj" fmla="val 25000"/>
            </a:avLst>
          </a:prstGeom>
          <a:solidFill>
            <a:srgbClr val="99CC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dirty="0"/>
              <a:t>Instant </a:t>
            </a:r>
          </a:p>
          <a:p>
            <a:pPr algn="ctr" eaLnBrk="1" hangingPunct="1"/>
            <a:r>
              <a:rPr lang="en-GB" altLang="en-US" b="1" dirty="0"/>
              <a:t>messaging</a:t>
            </a:r>
          </a:p>
        </p:txBody>
      </p:sp>
      <p:sp>
        <p:nvSpPr>
          <p:cNvPr id="9" name="AutoShape 8"/>
          <p:cNvSpPr>
            <a:spLocks noChangeArrowheads="1"/>
          </p:cNvSpPr>
          <p:nvPr/>
        </p:nvSpPr>
        <p:spPr bwMode="auto">
          <a:xfrm>
            <a:off x="3547241" y="3346558"/>
            <a:ext cx="2387600" cy="1382713"/>
          </a:xfrm>
          <a:prstGeom prst="plus">
            <a:avLst>
              <a:gd name="adj" fmla="val 25000"/>
            </a:avLst>
          </a:prstGeom>
          <a:solidFill>
            <a:srgbClr val="CCFF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Gaming sites</a:t>
            </a:r>
          </a:p>
        </p:txBody>
      </p:sp>
      <p:sp>
        <p:nvSpPr>
          <p:cNvPr id="10" name="AutoShape 9"/>
          <p:cNvSpPr>
            <a:spLocks noChangeArrowheads="1"/>
          </p:cNvSpPr>
          <p:nvPr/>
        </p:nvSpPr>
        <p:spPr bwMode="auto">
          <a:xfrm>
            <a:off x="7608066" y="1985497"/>
            <a:ext cx="2387600" cy="1382713"/>
          </a:xfrm>
          <a:prstGeom prst="plus">
            <a:avLst>
              <a:gd name="adj" fmla="val 25000"/>
            </a:avLst>
          </a:prstGeom>
          <a:solidFill>
            <a:srgbClr val="FF00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Social </a:t>
            </a:r>
          </a:p>
          <a:p>
            <a:pPr algn="ctr" eaLnBrk="1" hangingPunct="1"/>
            <a:r>
              <a:rPr lang="en-GB" altLang="en-US" b="1"/>
              <a:t>networking</a:t>
            </a:r>
          </a:p>
        </p:txBody>
      </p:sp>
      <p:sp>
        <p:nvSpPr>
          <p:cNvPr id="11" name="AutoShape 10"/>
          <p:cNvSpPr>
            <a:spLocks noChangeArrowheads="1"/>
          </p:cNvSpPr>
          <p:nvPr/>
        </p:nvSpPr>
        <p:spPr bwMode="auto">
          <a:xfrm>
            <a:off x="5563366" y="4013308"/>
            <a:ext cx="2387600" cy="1382713"/>
          </a:xfrm>
          <a:prstGeom prst="plus">
            <a:avLst>
              <a:gd name="adj" fmla="val 25000"/>
            </a:avLst>
          </a:prstGeom>
          <a:solidFill>
            <a:srgbClr val="00FF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Chat Rooms</a:t>
            </a:r>
          </a:p>
        </p:txBody>
      </p:sp>
      <p:sp>
        <p:nvSpPr>
          <p:cNvPr id="12" name="AutoShape 11"/>
          <p:cNvSpPr>
            <a:spLocks noChangeArrowheads="1"/>
          </p:cNvSpPr>
          <p:nvPr/>
        </p:nvSpPr>
        <p:spPr bwMode="auto">
          <a:xfrm>
            <a:off x="7595366" y="615485"/>
            <a:ext cx="2387600" cy="1382712"/>
          </a:xfrm>
          <a:prstGeom prst="plus">
            <a:avLst>
              <a:gd name="adj" fmla="val 25000"/>
            </a:avLst>
          </a:prstGeom>
          <a:solidFill>
            <a:srgbClr val="FFCC99"/>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Mobile phones</a:t>
            </a:r>
          </a:p>
        </p:txBody>
      </p:sp>
      <p:sp>
        <p:nvSpPr>
          <p:cNvPr id="13" name="AutoShape 12"/>
          <p:cNvSpPr>
            <a:spLocks noChangeArrowheads="1"/>
          </p:cNvSpPr>
          <p:nvPr/>
        </p:nvSpPr>
        <p:spPr bwMode="auto">
          <a:xfrm>
            <a:off x="3521841" y="4680058"/>
            <a:ext cx="2387600" cy="1382713"/>
          </a:xfrm>
          <a:prstGeom prst="plus">
            <a:avLst>
              <a:gd name="adj" fmla="val 25000"/>
            </a:avLst>
          </a:prstGeom>
          <a:solidFill>
            <a:srgbClr val="FF9933"/>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Video </a:t>
            </a:r>
          </a:p>
          <a:p>
            <a:pPr algn="ctr" eaLnBrk="1" hangingPunct="1"/>
            <a:r>
              <a:rPr lang="en-GB" altLang="en-US" b="1"/>
              <a:t>broadcasting</a:t>
            </a:r>
          </a:p>
        </p:txBody>
      </p:sp>
      <p:sp>
        <p:nvSpPr>
          <p:cNvPr id="14" name="AutoShape 14"/>
          <p:cNvSpPr>
            <a:spLocks noChangeArrowheads="1"/>
          </p:cNvSpPr>
          <p:nvPr/>
        </p:nvSpPr>
        <p:spPr bwMode="auto">
          <a:xfrm>
            <a:off x="1593029" y="2646471"/>
            <a:ext cx="2387600" cy="1382712"/>
          </a:xfrm>
          <a:prstGeom prst="plus">
            <a:avLst>
              <a:gd name="adj" fmla="val 25000"/>
            </a:avLst>
          </a:prstGeom>
          <a:solidFill>
            <a:srgbClr val="FFFF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Music </a:t>
            </a:r>
          </a:p>
          <a:p>
            <a:pPr algn="ctr" eaLnBrk="1" hangingPunct="1"/>
            <a:r>
              <a:rPr lang="en-GB" altLang="en-US" b="1"/>
              <a:t>Download</a:t>
            </a:r>
          </a:p>
          <a:p>
            <a:pPr algn="ctr" eaLnBrk="1" hangingPunct="1"/>
            <a:r>
              <a:rPr lang="en-GB" altLang="en-US" b="1"/>
              <a:t>sites</a:t>
            </a:r>
          </a:p>
        </p:txBody>
      </p:sp>
      <p:sp>
        <p:nvSpPr>
          <p:cNvPr id="15" name="AutoShape 15"/>
          <p:cNvSpPr>
            <a:spLocks noChangeArrowheads="1"/>
          </p:cNvSpPr>
          <p:nvPr/>
        </p:nvSpPr>
        <p:spPr bwMode="auto">
          <a:xfrm>
            <a:off x="1593029" y="4011721"/>
            <a:ext cx="2387600" cy="1382712"/>
          </a:xfrm>
          <a:prstGeom prst="plus">
            <a:avLst>
              <a:gd name="adj" fmla="val 25000"/>
            </a:avLst>
          </a:prstGeom>
          <a:solidFill>
            <a:srgbClr val="33CCCC"/>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Wikies</a:t>
            </a:r>
          </a:p>
        </p:txBody>
      </p:sp>
      <p:sp>
        <p:nvSpPr>
          <p:cNvPr id="16" name="AutoShape 17"/>
          <p:cNvSpPr>
            <a:spLocks noChangeArrowheads="1"/>
          </p:cNvSpPr>
          <p:nvPr/>
        </p:nvSpPr>
        <p:spPr bwMode="auto">
          <a:xfrm>
            <a:off x="1488254" y="1307635"/>
            <a:ext cx="2387600" cy="1382712"/>
          </a:xfrm>
          <a:prstGeom prst="plus">
            <a:avLst>
              <a:gd name="adj" fmla="val 25000"/>
            </a:avLst>
          </a:prstGeom>
          <a:solidFill>
            <a:srgbClr val="CC99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What next</a:t>
            </a:r>
          </a:p>
          <a:p>
            <a:pPr algn="ctr" eaLnBrk="1" hangingPunct="1"/>
            <a:r>
              <a:rPr lang="en-GB" altLang="en-US" b="1"/>
              <a:t>???</a:t>
            </a:r>
          </a:p>
        </p:txBody>
      </p:sp>
      <p:sp>
        <p:nvSpPr>
          <p:cNvPr id="17" name="AutoShape 18">
            <a:hlinkClick r:id="rId2" action="ppaction://hlinksldjump"/>
          </p:cNvPr>
          <p:cNvSpPr>
            <a:spLocks noChangeArrowheads="1"/>
          </p:cNvSpPr>
          <p:nvPr/>
        </p:nvSpPr>
        <p:spPr bwMode="auto">
          <a:xfrm>
            <a:off x="5560191" y="5362683"/>
            <a:ext cx="2387600" cy="1382712"/>
          </a:xfrm>
          <a:prstGeom prst="plus">
            <a:avLst>
              <a:gd name="adj" fmla="val 25000"/>
            </a:avLst>
          </a:prstGeom>
          <a:solidFill>
            <a:srgbClr val="FFCC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Text</a:t>
            </a:r>
          </a:p>
        </p:txBody>
      </p:sp>
      <p:sp>
        <p:nvSpPr>
          <p:cNvPr id="18" name="AutoShape 19"/>
          <p:cNvSpPr>
            <a:spLocks noChangeArrowheads="1"/>
          </p:cNvSpPr>
          <p:nvPr/>
        </p:nvSpPr>
        <p:spPr bwMode="auto">
          <a:xfrm>
            <a:off x="7608066" y="4680058"/>
            <a:ext cx="2387600" cy="1382712"/>
          </a:xfrm>
          <a:prstGeom prst="plus">
            <a:avLst>
              <a:gd name="adj" fmla="val 25000"/>
            </a:avLst>
          </a:prstGeom>
          <a:solidFill>
            <a:srgbClr val="FF6699"/>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P2P</a:t>
            </a:r>
          </a:p>
          <a:p>
            <a:pPr algn="ctr" eaLnBrk="1" hangingPunct="1"/>
            <a:r>
              <a:rPr lang="en-GB" altLang="en-US" b="1"/>
              <a:t>file-sharing</a:t>
            </a:r>
          </a:p>
        </p:txBody>
      </p:sp>
    </p:spTree>
    <p:extLst>
      <p:ext uri="{BB962C8B-B14F-4D97-AF65-F5344CB8AC3E}">
        <p14:creationId xmlns:p14="http://schemas.microsoft.com/office/powerpoint/2010/main" val="2616555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597566" y="231775"/>
            <a:ext cx="8353425"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3200">
              <a:solidFill>
                <a:srgbClr val="96A800"/>
              </a:solidFill>
            </a:endParaRPr>
          </a:p>
        </p:txBody>
      </p:sp>
      <p:sp>
        <p:nvSpPr>
          <p:cNvPr id="5" name="Text Box 3"/>
          <p:cNvSpPr txBox="1">
            <a:spLocks noChangeArrowheads="1"/>
          </p:cNvSpPr>
          <p:nvPr/>
        </p:nvSpPr>
        <p:spPr bwMode="auto">
          <a:xfrm>
            <a:off x="1292766" y="1984375"/>
            <a:ext cx="3048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pPr>
            <a:r>
              <a:rPr lang="en-GB" altLang="en-US" sz="2000"/>
              <a:t>Camera phones</a:t>
            </a:r>
          </a:p>
          <a:p>
            <a:pPr algn="ctr" eaLnBrk="1" hangingPunct="1">
              <a:spcBef>
                <a:spcPct val="20000"/>
              </a:spcBef>
            </a:pPr>
            <a:endParaRPr lang="en-US" altLang="en-US" sz="2000"/>
          </a:p>
        </p:txBody>
      </p:sp>
      <p:sp>
        <p:nvSpPr>
          <p:cNvPr id="6" name="Text Box 4"/>
          <p:cNvSpPr txBox="1">
            <a:spLocks noChangeArrowheads="1"/>
          </p:cNvSpPr>
          <p:nvPr/>
        </p:nvSpPr>
        <p:spPr bwMode="auto">
          <a:xfrm>
            <a:off x="8306341" y="1958975"/>
            <a:ext cx="2087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pPr>
            <a:r>
              <a:rPr lang="en-GB" altLang="en-US" sz="2000"/>
              <a:t>Text messages</a:t>
            </a:r>
            <a:endParaRPr lang="en-US" altLang="en-US" sz="2000"/>
          </a:p>
        </p:txBody>
      </p:sp>
      <p:sp>
        <p:nvSpPr>
          <p:cNvPr id="7" name="Text Box 5"/>
          <p:cNvSpPr txBox="1">
            <a:spLocks noChangeArrowheads="1"/>
          </p:cNvSpPr>
          <p:nvPr/>
        </p:nvSpPr>
        <p:spPr bwMode="auto">
          <a:xfrm>
            <a:off x="1796004" y="4716463"/>
            <a:ext cx="21780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MP3 player </a:t>
            </a:r>
            <a:endParaRPr lang="en-US" altLang="en-US" sz="2000"/>
          </a:p>
        </p:txBody>
      </p:sp>
      <p:sp>
        <p:nvSpPr>
          <p:cNvPr id="8" name="Text Box 6"/>
          <p:cNvSpPr txBox="1">
            <a:spLocks noChangeArrowheads="1"/>
          </p:cNvSpPr>
          <p:nvPr/>
        </p:nvSpPr>
        <p:spPr bwMode="auto">
          <a:xfrm>
            <a:off x="5174204" y="5572125"/>
            <a:ext cx="25923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Mobile TV</a:t>
            </a:r>
            <a:endParaRPr lang="en-US" altLang="en-US" sz="2000"/>
          </a:p>
        </p:txBody>
      </p:sp>
      <p:sp>
        <p:nvSpPr>
          <p:cNvPr id="9" name="Text Box 13"/>
          <p:cNvSpPr txBox="1">
            <a:spLocks noChangeArrowheads="1"/>
          </p:cNvSpPr>
          <p:nvPr/>
        </p:nvSpPr>
        <p:spPr bwMode="auto">
          <a:xfrm>
            <a:off x="8074566" y="3490913"/>
            <a:ext cx="2667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e-mail</a:t>
            </a:r>
            <a:endParaRPr lang="en-US" altLang="en-US" sz="2000"/>
          </a:p>
        </p:txBody>
      </p:sp>
      <p:sp>
        <p:nvSpPr>
          <p:cNvPr id="10" name="Text Box 16"/>
          <p:cNvSpPr txBox="1">
            <a:spLocks noChangeArrowheads="1"/>
          </p:cNvSpPr>
          <p:nvPr/>
        </p:nvSpPr>
        <p:spPr bwMode="auto">
          <a:xfrm>
            <a:off x="3100929" y="5494338"/>
            <a:ext cx="20875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Downloads      </a:t>
            </a:r>
            <a:endParaRPr lang="en-US" altLang="en-US" sz="2000"/>
          </a:p>
        </p:txBody>
      </p:sp>
      <p:sp>
        <p:nvSpPr>
          <p:cNvPr id="11" name="Text Box 18"/>
          <p:cNvSpPr txBox="1">
            <a:spLocks noChangeArrowheads="1"/>
          </p:cNvSpPr>
          <p:nvPr/>
        </p:nvSpPr>
        <p:spPr bwMode="auto">
          <a:xfrm>
            <a:off x="1872204" y="3382963"/>
            <a:ext cx="20875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20000"/>
              </a:spcBef>
            </a:pPr>
            <a:r>
              <a:rPr lang="en-GB" altLang="en-US" sz="2000"/>
              <a:t>Internet access</a:t>
            </a:r>
            <a:endParaRPr lang="en-US" altLang="en-US" sz="2000"/>
          </a:p>
        </p:txBody>
      </p:sp>
      <p:pic>
        <p:nvPicPr>
          <p:cNvPr id="12" name="Picture 26" descr="MCj04315070000[1]"/>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277391" y="2601913"/>
            <a:ext cx="1828800" cy="1828800"/>
          </a:xfrm>
          <a:noFill/>
        </p:spPr>
      </p:pic>
      <p:sp>
        <p:nvSpPr>
          <p:cNvPr id="13" name="Line 28"/>
          <p:cNvSpPr>
            <a:spLocks noChangeShapeType="1"/>
          </p:cNvSpPr>
          <p:nvPr/>
        </p:nvSpPr>
        <p:spPr bwMode="auto">
          <a:xfrm flipV="1">
            <a:off x="7230016" y="2495550"/>
            <a:ext cx="1074738" cy="4492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 name="Line 29"/>
          <p:cNvSpPr>
            <a:spLocks noChangeShapeType="1"/>
          </p:cNvSpPr>
          <p:nvPr/>
        </p:nvSpPr>
        <p:spPr bwMode="auto">
          <a:xfrm flipH="1" flipV="1">
            <a:off x="3804191" y="2235200"/>
            <a:ext cx="827088" cy="3921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5" name="Text Box 30"/>
          <p:cNvSpPr txBox="1">
            <a:spLocks noChangeArrowheads="1"/>
          </p:cNvSpPr>
          <p:nvPr/>
        </p:nvSpPr>
        <p:spPr bwMode="auto">
          <a:xfrm>
            <a:off x="5051966" y="1350963"/>
            <a:ext cx="33670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800" b="1" dirty="0"/>
              <a:t>Anytime  </a:t>
            </a:r>
            <a:r>
              <a:rPr lang="en-GB" altLang="en-US" sz="1800" b="1" dirty="0">
                <a:sym typeface="Wingdings" panose="05000000000000000000" pitchFamily="2" charset="2"/>
              </a:rPr>
              <a:t>  </a:t>
            </a:r>
            <a:r>
              <a:rPr lang="en-GB" altLang="en-US" sz="1800" b="1" dirty="0"/>
              <a:t>Anywhere</a:t>
            </a:r>
          </a:p>
        </p:txBody>
      </p:sp>
      <p:sp>
        <p:nvSpPr>
          <p:cNvPr id="16" name="Line 31"/>
          <p:cNvSpPr>
            <a:spLocks noChangeShapeType="1"/>
          </p:cNvSpPr>
          <p:nvPr/>
        </p:nvSpPr>
        <p:spPr bwMode="auto">
          <a:xfrm flipH="1">
            <a:off x="3889916" y="3557588"/>
            <a:ext cx="711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 name="Line 32"/>
          <p:cNvSpPr>
            <a:spLocks noChangeShapeType="1"/>
          </p:cNvSpPr>
          <p:nvPr/>
        </p:nvSpPr>
        <p:spPr bwMode="auto">
          <a:xfrm flipH="1">
            <a:off x="3731166" y="4021138"/>
            <a:ext cx="1101725" cy="5794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 name="Line 33"/>
          <p:cNvSpPr>
            <a:spLocks noChangeShapeType="1"/>
          </p:cNvSpPr>
          <p:nvPr/>
        </p:nvSpPr>
        <p:spPr bwMode="auto">
          <a:xfrm flipV="1">
            <a:off x="7358604" y="3670300"/>
            <a:ext cx="1204912" cy="444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9" name="Line 34"/>
          <p:cNvSpPr>
            <a:spLocks noChangeShapeType="1"/>
          </p:cNvSpPr>
          <p:nvPr/>
        </p:nvSpPr>
        <p:spPr bwMode="auto">
          <a:xfrm>
            <a:off x="7126829" y="4383088"/>
            <a:ext cx="989012" cy="6683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0" name="Line 35"/>
          <p:cNvSpPr>
            <a:spLocks noChangeShapeType="1"/>
          </p:cNvSpPr>
          <p:nvPr/>
        </p:nvSpPr>
        <p:spPr bwMode="auto">
          <a:xfrm flipH="1">
            <a:off x="6285454" y="4559300"/>
            <a:ext cx="14287" cy="7254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1" name="Line 36"/>
          <p:cNvSpPr>
            <a:spLocks noChangeShapeType="1"/>
          </p:cNvSpPr>
          <p:nvPr/>
        </p:nvSpPr>
        <p:spPr bwMode="auto">
          <a:xfrm flipV="1">
            <a:off x="6285454" y="1770063"/>
            <a:ext cx="0" cy="6683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2" name="Line 38"/>
          <p:cNvSpPr>
            <a:spLocks noChangeShapeType="1"/>
          </p:cNvSpPr>
          <p:nvPr/>
        </p:nvSpPr>
        <p:spPr bwMode="auto">
          <a:xfrm flipH="1">
            <a:off x="4631279" y="4570413"/>
            <a:ext cx="698500" cy="8143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3" name="Text Box 39"/>
          <p:cNvSpPr txBox="1">
            <a:spLocks noChangeArrowheads="1"/>
          </p:cNvSpPr>
          <p:nvPr/>
        </p:nvSpPr>
        <p:spPr bwMode="auto">
          <a:xfrm>
            <a:off x="8215854" y="5137150"/>
            <a:ext cx="19002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000"/>
              <a:t>Chat and IM</a:t>
            </a:r>
          </a:p>
        </p:txBody>
      </p:sp>
      <p:sp>
        <p:nvSpPr>
          <p:cNvPr id="24" name="TextBox 23"/>
          <p:cNvSpPr txBox="1"/>
          <p:nvPr/>
        </p:nvSpPr>
        <p:spPr>
          <a:xfrm>
            <a:off x="1872204" y="315310"/>
            <a:ext cx="8638141" cy="461665"/>
          </a:xfrm>
          <a:prstGeom prst="rect">
            <a:avLst/>
          </a:prstGeom>
          <a:noFill/>
        </p:spPr>
        <p:txBody>
          <a:bodyPr wrap="square" rtlCol="0">
            <a:spAutoFit/>
          </a:bodyPr>
          <a:lstStyle/>
          <a:p>
            <a:r>
              <a:rPr lang="en-GB" sz="2400" b="1" dirty="0" smtClean="0">
                <a:latin typeface="Century Gothic" panose="020B0502020202020204" pitchFamily="34" charset="0"/>
              </a:rPr>
              <a:t>WHAT ARE THEY USING THEIR MOBILE PHONES FOR?</a:t>
            </a:r>
            <a:endParaRPr lang="en-GB" sz="2400" b="1" dirty="0">
              <a:latin typeface="Century Gothic" panose="020B0502020202020204" pitchFamily="34" charset="0"/>
            </a:endParaRPr>
          </a:p>
        </p:txBody>
      </p:sp>
    </p:spTree>
    <p:extLst>
      <p:ext uri="{BB962C8B-B14F-4D97-AF65-F5344CB8AC3E}">
        <p14:creationId xmlns:p14="http://schemas.microsoft.com/office/powerpoint/2010/main" val="339123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11"/>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7"/>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8"/>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9"/>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499"/>
                                          </p:stCondLst>
                                        </p:cTn>
                                        <p:tgtEl>
                                          <p:spTgt spid="10"/>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P spid="7" grpId="0" autoUpdateAnimBg="0"/>
      <p:bldP spid="8" grpId="0" autoUpdateAnimBg="0"/>
      <p:bldP spid="9" grpId="0" autoUpdateAnimBg="0"/>
      <p:bldP spid="10" grpId="0" autoUpdateAnimBg="0"/>
      <p:bldP spid="11" grpId="0" autoUpdateAnimBg="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1667696" y="1115410"/>
            <a:ext cx="8093075" cy="501808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endParaRPr lang="en-GB" altLang="en-US" dirty="0" smtClean="0">
              <a:latin typeface="Century Gothic" panose="020B0502020202020204" pitchFamily="34" charset="0"/>
            </a:endParaRPr>
          </a:p>
          <a:p>
            <a:endParaRPr lang="en-GB" altLang="en-US" dirty="0" smtClean="0">
              <a:latin typeface="Century Gothic" panose="020B0502020202020204" pitchFamily="34" charset="0"/>
            </a:endParaRPr>
          </a:p>
          <a:p>
            <a:r>
              <a:rPr lang="en-GB" altLang="en-US" dirty="0" smtClean="0">
                <a:latin typeface="Century Gothic" panose="020B0502020202020204" pitchFamily="34" charset="0"/>
              </a:rPr>
              <a:t>Children make online ‘friends’ and chat to people who are unknown who may pose a risk to them</a:t>
            </a:r>
          </a:p>
          <a:p>
            <a:r>
              <a:rPr lang="en-GB" altLang="en-US" dirty="0" smtClean="0">
                <a:latin typeface="Century Gothic" panose="020B0502020202020204" pitchFamily="34" charset="0"/>
              </a:rPr>
              <a:t>Children may upload or view inappropriate material</a:t>
            </a:r>
          </a:p>
          <a:p>
            <a:r>
              <a:rPr lang="en-GB" altLang="en-US" dirty="0" smtClean="0">
                <a:latin typeface="Century Gothic" panose="020B0502020202020204" pitchFamily="34" charset="0"/>
              </a:rPr>
              <a:t>Sharing files can lead to spyware, identify theft and greater vulnerability to viruses.</a:t>
            </a:r>
          </a:p>
          <a:p>
            <a:r>
              <a:rPr lang="en-GB" altLang="en-US" dirty="0" smtClean="0">
                <a:latin typeface="Century Gothic" panose="020B0502020202020204" pitchFamily="34" charset="0"/>
              </a:rPr>
              <a:t>Risk of cyber bullying</a:t>
            </a:r>
          </a:p>
          <a:p>
            <a:pPr>
              <a:buFontTx/>
              <a:buNone/>
            </a:pPr>
            <a:endParaRPr lang="en-GB" altLang="en-US" dirty="0" smtClean="0"/>
          </a:p>
        </p:txBody>
      </p:sp>
      <p:sp>
        <p:nvSpPr>
          <p:cNvPr id="5" name="AutoShape 6"/>
          <p:cNvSpPr>
            <a:spLocks noChangeArrowheads="1"/>
          </p:cNvSpPr>
          <p:nvPr/>
        </p:nvSpPr>
        <p:spPr bwMode="auto">
          <a:xfrm>
            <a:off x="1794587" y="535206"/>
            <a:ext cx="2387600" cy="1382712"/>
          </a:xfrm>
          <a:prstGeom prst="plus">
            <a:avLst>
              <a:gd name="adj" fmla="val 25000"/>
            </a:avLst>
          </a:prstGeom>
          <a:solidFill>
            <a:srgbClr val="FF00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b="1">
                <a:latin typeface="Century Gothic" panose="020B0502020202020204" pitchFamily="34" charset="0"/>
              </a:rPr>
              <a:t>Risks</a:t>
            </a:r>
          </a:p>
        </p:txBody>
      </p:sp>
    </p:spTree>
    <p:extLst>
      <p:ext uri="{BB962C8B-B14F-4D97-AF65-F5344CB8AC3E}">
        <p14:creationId xmlns:p14="http://schemas.microsoft.com/office/powerpoint/2010/main" val="57569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04028" y="631989"/>
            <a:ext cx="8093075" cy="1143000"/>
          </a:xfrm>
        </p:spPr>
        <p:txBody>
          <a:bodyPr/>
          <a:lstStyle/>
          <a:p>
            <a:pPr algn="ctr"/>
            <a:r>
              <a:rPr lang="en-GB" altLang="en-US" b="1" dirty="0" smtClean="0">
                <a:latin typeface="Century Gothic" panose="020B0502020202020204" pitchFamily="34" charset="0"/>
              </a:rPr>
              <a:t>School approach to E-safety</a:t>
            </a:r>
            <a:endParaRPr lang="en-US" altLang="en-US" dirty="0" smtClean="0"/>
          </a:p>
        </p:txBody>
      </p:sp>
      <p:sp>
        <p:nvSpPr>
          <p:cNvPr id="5" name="Content Placeholder 2"/>
          <p:cNvSpPr>
            <a:spLocks noGrp="1"/>
          </p:cNvSpPr>
          <p:nvPr>
            <p:ph idx="1"/>
          </p:nvPr>
        </p:nvSpPr>
        <p:spPr>
          <a:xfrm>
            <a:off x="2004028" y="1767051"/>
            <a:ext cx="8243887" cy="3835400"/>
          </a:xfrm>
        </p:spPr>
        <p:txBody>
          <a:bodyPr>
            <a:normAutofit fontScale="92500" lnSpcReduction="20000"/>
          </a:bodyPr>
          <a:lstStyle/>
          <a:p>
            <a:pPr>
              <a:buFontTx/>
              <a:buNone/>
            </a:pPr>
            <a:endParaRPr lang="en-US" altLang="en-US" sz="3600" dirty="0" smtClean="0">
              <a:solidFill>
                <a:srgbClr val="008000"/>
              </a:solidFill>
            </a:endParaRPr>
          </a:p>
          <a:p>
            <a:pPr>
              <a:buFontTx/>
              <a:buNone/>
            </a:pPr>
            <a:r>
              <a:rPr lang="en-US" altLang="en-US" sz="3600" dirty="0" smtClean="0">
                <a:solidFill>
                  <a:schemeClr val="tx2">
                    <a:lumMod val="75000"/>
                  </a:schemeClr>
                </a:solidFill>
              </a:rPr>
              <a:t>Safe</a:t>
            </a:r>
            <a:r>
              <a:rPr lang="en-US" altLang="en-US" sz="3600" dirty="0" smtClean="0">
                <a:solidFill>
                  <a:schemeClr val="tx1"/>
                </a:solidFill>
              </a:rPr>
              <a:t>: keeping personal information safe</a:t>
            </a:r>
            <a:endParaRPr lang="en-US" altLang="en-US" sz="3600" dirty="0" smtClean="0">
              <a:solidFill>
                <a:srgbClr val="008000"/>
              </a:solidFill>
            </a:endParaRPr>
          </a:p>
          <a:p>
            <a:pPr>
              <a:buFontTx/>
              <a:buNone/>
            </a:pPr>
            <a:r>
              <a:rPr lang="en-US" altLang="en-US" sz="3600" dirty="0" smtClean="0">
                <a:solidFill>
                  <a:schemeClr val="tx2">
                    <a:lumMod val="75000"/>
                  </a:schemeClr>
                </a:solidFill>
              </a:rPr>
              <a:t>Meeting: </a:t>
            </a:r>
            <a:r>
              <a:rPr lang="en-US" altLang="en-US" sz="3600" dirty="0" smtClean="0">
                <a:solidFill>
                  <a:schemeClr val="tx1"/>
                </a:solidFill>
              </a:rPr>
              <a:t>online friends are strangers </a:t>
            </a:r>
            <a:endParaRPr lang="en-US" altLang="en-US" sz="3600" dirty="0" smtClean="0">
              <a:solidFill>
                <a:srgbClr val="008000"/>
              </a:solidFill>
            </a:endParaRPr>
          </a:p>
          <a:p>
            <a:pPr>
              <a:buFontTx/>
              <a:buNone/>
            </a:pPr>
            <a:r>
              <a:rPr lang="en-US" altLang="en-US" sz="3600" dirty="0" smtClean="0">
                <a:solidFill>
                  <a:schemeClr val="tx2">
                    <a:lumMod val="75000"/>
                  </a:schemeClr>
                </a:solidFill>
              </a:rPr>
              <a:t>Accepting: </a:t>
            </a:r>
            <a:r>
              <a:rPr lang="en-US" altLang="en-US" sz="3600" dirty="0" smtClean="0">
                <a:solidFill>
                  <a:schemeClr val="tx1"/>
                </a:solidFill>
              </a:rPr>
              <a:t>be aware of viruses</a:t>
            </a:r>
            <a:endParaRPr lang="en-US" altLang="en-US" sz="3600" dirty="0" smtClean="0">
              <a:solidFill>
                <a:srgbClr val="008000"/>
              </a:solidFill>
            </a:endParaRPr>
          </a:p>
          <a:p>
            <a:pPr>
              <a:buFontTx/>
              <a:buNone/>
            </a:pPr>
            <a:r>
              <a:rPr lang="en-US" altLang="en-US" sz="3600" dirty="0" smtClean="0">
                <a:solidFill>
                  <a:schemeClr val="tx2">
                    <a:lumMod val="75000"/>
                  </a:schemeClr>
                </a:solidFill>
              </a:rPr>
              <a:t>Reliable: </a:t>
            </a:r>
            <a:r>
              <a:rPr lang="en-US" altLang="en-US" sz="3600" dirty="0" smtClean="0">
                <a:solidFill>
                  <a:schemeClr val="tx1"/>
                </a:solidFill>
              </a:rPr>
              <a:t>information may be untrue</a:t>
            </a:r>
            <a:endParaRPr lang="en-US" altLang="en-US" sz="3600" dirty="0" smtClean="0">
              <a:solidFill>
                <a:srgbClr val="008000"/>
              </a:solidFill>
            </a:endParaRPr>
          </a:p>
          <a:p>
            <a:pPr>
              <a:buFontTx/>
              <a:buNone/>
            </a:pPr>
            <a:r>
              <a:rPr lang="en-US" altLang="en-US" sz="3600" dirty="0" smtClean="0">
                <a:solidFill>
                  <a:schemeClr val="tx2">
                    <a:lumMod val="75000"/>
                  </a:schemeClr>
                </a:solidFill>
              </a:rPr>
              <a:t>Tell: </a:t>
            </a:r>
            <a:r>
              <a:rPr lang="en-US" altLang="en-US" sz="3600" dirty="0" smtClean="0">
                <a:solidFill>
                  <a:schemeClr val="tx1"/>
                </a:solidFill>
              </a:rPr>
              <a:t>inform an adult</a:t>
            </a:r>
            <a:endParaRPr lang="en-US" altLang="en-US" sz="3600" dirty="0" smtClean="0">
              <a:solidFill>
                <a:srgbClr val="008000"/>
              </a:solidFill>
            </a:endParaRPr>
          </a:p>
        </p:txBody>
      </p:sp>
    </p:spTree>
    <p:extLst>
      <p:ext uri="{BB962C8B-B14F-4D97-AF65-F5344CB8AC3E}">
        <p14:creationId xmlns:p14="http://schemas.microsoft.com/office/powerpoint/2010/main" val="2110338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730265" y="909692"/>
            <a:ext cx="7977187" cy="1143000"/>
          </a:xfrm>
        </p:spPr>
        <p:txBody>
          <a:bodyPr/>
          <a:lstStyle/>
          <a:p>
            <a:pPr eaLnBrk="1" hangingPunct="1"/>
            <a:r>
              <a:rPr lang="en-GB" altLang="en-US" b="1" dirty="0" smtClean="0"/>
              <a:t>      </a:t>
            </a:r>
            <a:r>
              <a:rPr lang="en-GB" altLang="en-US" b="1" dirty="0" smtClean="0">
                <a:latin typeface="Century Gothic" panose="020B0502020202020204" pitchFamily="34" charset="0"/>
              </a:rPr>
              <a:t>School                             Home</a:t>
            </a:r>
          </a:p>
        </p:txBody>
      </p:sp>
      <p:sp>
        <p:nvSpPr>
          <p:cNvPr id="5" name="Rectangle 5"/>
          <p:cNvSpPr txBox="1">
            <a:spLocks noChangeArrowheads="1"/>
          </p:cNvSpPr>
          <p:nvPr/>
        </p:nvSpPr>
        <p:spPr>
          <a:xfrm>
            <a:off x="2182703" y="2240017"/>
            <a:ext cx="3970337" cy="3835400"/>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r>
              <a:rPr lang="en-GB" altLang="en-US" smtClean="0">
                <a:latin typeface="Century Gothic" panose="020B0502020202020204" pitchFamily="34" charset="0"/>
              </a:rPr>
              <a:t>Supervised</a:t>
            </a:r>
          </a:p>
          <a:p>
            <a:r>
              <a:rPr lang="en-GB" altLang="en-US" smtClean="0">
                <a:latin typeface="Century Gothic" panose="020B0502020202020204" pitchFamily="34" charset="0"/>
              </a:rPr>
              <a:t>Monitored</a:t>
            </a:r>
          </a:p>
          <a:p>
            <a:r>
              <a:rPr lang="en-GB" altLang="en-US" smtClean="0">
                <a:latin typeface="Century Gothic" panose="020B0502020202020204" pitchFamily="34" charset="0"/>
              </a:rPr>
              <a:t>Filtered</a:t>
            </a:r>
          </a:p>
          <a:p>
            <a:r>
              <a:rPr lang="en-GB" altLang="en-US" smtClean="0">
                <a:latin typeface="Century Gothic" panose="020B0502020202020204" pitchFamily="34" charset="0"/>
              </a:rPr>
              <a:t>Curriculum</a:t>
            </a:r>
          </a:p>
          <a:p>
            <a:endParaRPr lang="en-GB" altLang="en-US" smtClean="0"/>
          </a:p>
        </p:txBody>
      </p:sp>
      <p:sp>
        <p:nvSpPr>
          <p:cNvPr id="6" name="Text Box 8"/>
          <p:cNvSpPr txBox="1">
            <a:spLocks noChangeArrowheads="1"/>
          </p:cNvSpPr>
          <p:nvPr/>
        </p:nvSpPr>
        <p:spPr bwMode="auto">
          <a:xfrm>
            <a:off x="7905640" y="2297167"/>
            <a:ext cx="150971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0000" b="1" dirty="0"/>
              <a:t>?</a:t>
            </a:r>
          </a:p>
        </p:txBody>
      </p:sp>
      <p:sp>
        <p:nvSpPr>
          <p:cNvPr id="7" name="Text Box 9"/>
          <p:cNvSpPr txBox="1">
            <a:spLocks noChangeArrowheads="1"/>
          </p:cNvSpPr>
          <p:nvPr/>
        </p:nvSpPr>
        <p:spPr bwMode="auto">
          <a:xfrm>
            <a:off x="3963769" y="5084818"/>
            <a:ext cx="3719293" cy="784225"/>
          </a:xfrm>
          <a:prstGeom prst="rect">
            <a:avLst/>
          </a:prstGeom>
          <a:ln/>
        </p:spPr>
        <p:style>
          <a:lnRef idx="3">
            <a:schemeClr val="lt1"/>
          </a:lnRef>
          <a:fillRef idx="1">
            <a:schemeClr val="accent5"/>
          </a:fillRef>
          <a:effectRef idx="1">
            <a:schemeClr val="accent5"/>
          </a:effectRef>
          <a:fontRef idx="minor">
            <a:schemeClr val="lt1"/>
          </a:fontRef>
        </p:style>
        <p:txBody>
          <a:bodyPr wrap="square">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800" dirty="0">
                <a:latin typeface="Century Gothic" panose="020B0502020202020204" pitchFamily="34" charset="0"/>
              </a:rPr>
              <a:t>Rise of smartphone and </a:t>
            </a:r>
            <a:r>
              <a:rPr lang="en-GB" altLang="en-US" sz="1800" dirty="0" err="1">
                <a:latin typeface="Century Gothic" panose="020B0502020202020204" pitchFamily="34" charset="0"/>
              </a:rPr>
              <a:t>ipad</a:t>
            </a:r>
            <a:endParaRPr lang="en-GB" altLang="en-US" sz="1800" dirty="0">
              <a:latin typeface="Century Gothic" panose="020B0502020202020204" pitchFamily="34" charset="0"/>
            </a:endParaRPr>
          </a:p>
          <a:p>
            <a:pPr eaLnBrk="1" hangingPunct="1">
              <a:spcBef>
                <a:spcPct val="50000"/>
              </a:spcBef>
            </a:pPr>
            <a:endParaRPr lang="en-GB" altLang="en-US" sz="1800" dirty="0"/>
          </a:p>
        </p:txBody>
      </p:sp>
    </p:spTree>
    <p:extLst>
      <p:ext uri="{BB962C8B-B14F-4D97-AF65-F5344CB8AC3E}">
        <p14:creationId xmlns:p14="http://schemas.microsoft.com/office/powerpoint/2010/main" val="102408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371889" y="148514"/>
            <a:ext cx="8093075" cy="1143000"/>
          </a:xfrm>
        </p:spPr>
        <p:txBody>
          <a:bodyPr/>
          <a:lstStyle/>
          <a:p>
            <a:pPr algn="ctr"/>
            <a:r>
              <a:rPr lang="en-US" altLang="en-US" b="1" dirty="0" smtClean="0"/>
              <a:t>Access to technology </a:t>
            </a:r>
          </a:p>
        </p:txBody>
      </p:sp>
      <p:sp>
        <p:nvSpPr>
          <p:cNvPr id="5" name="Content Placeholder 3"/>
          <p:cNvSpPr>
            <a:spLocks noGrp="1"/>
          </p:cNvSpPr>
          <p:nvPr>
            <p:ph sz="half" idx="4294967295"/>
          </p:nvPr>
        </p:nvSpPr>
        <p:spPr>
          <a:xfrm>
            <a:off x="6830957" y="1480701"/>
            <a:ext cx="4709402" cy="3835400"/>
          </a:xfrm>
          <a:prstGeom prst="rect">
            <a:avLst/>
          </a:prstGeom>
        </p:spPr>
        <p:txBody>
          <a:bodyPr/>
          <a:lstStyle/>
          <a:p>
            <a:pPr>
              <a:buFontTx/>
              <a:buNone/>
            </a:pPr>
            <a:r>
              <a:rPr lang="en-US" altLang="en-US" sz="2400" dirty="0" smtClean="0">
                <a:latin typeface="Century Gothic" panose="020B0502020202020204" pitchFamily="34" charset="0"/>
              </a:rPr>
              <a:t>        </a:t>
            </a:r>
            <a:r>
              <a:rPr lang="en-US" altLang="en-US" sz="2400" dirty="0" smtClean="0">
                <a:latin typeface="Century Gothic" panose="020B0502020202020204" pitchFamily="34" charset="0"/>
              </a:rPr>
              <a:t>WHEN?</a:t>
            </a:r>
            <a:endParaRPr lang="en-US" altLang="en-US" sz="2400" dirty="0" smtClean="0">
              <a:latin typeface="Century Gothic" panose="020B0502020202020204" pitchFamily="34" charset="0"/>
            </a:endParaRPr>
          </a:p>
          <a:p>
            <a:endParaRPr lang="en-US" altLang="en-US" sz="2400" dirty="0" smtClean="0">
              <a:latin typeface="Century Gothic" panose="020B0502020202020204" pitchFamily="34" charset="0"/>
            </a:endParaRPr>
          </a:p>
          <a:p>
            <a:r>
              <a:rPr lang="en-US" altLang="en-US" sz="2400" dirty="0" smtClean="0">
                <a:latin typeface="Century Gothic" panose="020B0502020202020204" pitchFamily="34" charset="0"/>
              </a:rPr>
              <a:t>  ¼ of children admitted to missing sleep because of technology</a:t>
            </a:r>
          </a:p>
          <a:p>
            <a:r>
              <a:rPr lang="en-US" altLang="en-US" sz="2400" dirty="0" smtClean="0">
                <a:latin typeface="Century Gothic" panose="020B0502020202020204" pitchFamily="34" charset="0"/>
              </a:rPr>
              <a:t>2/3s of children said using technology interrupted time doing schoolwork and spending time with friends and family </a:t>
            </a:r>
          </a:p>
          <a:p>
            <a:endParaRPr lang="en-US" altLang="en-US" dirty="0" smtClean="0"/>
          </a:p>
        </p:txBody>
      </p:sp>
      <p:sp>
        <p:nvSpPr>
          <p:cNvPr id="6" name="Content Placeholder 8"/>
          <p:cNvSpPr>
            <a:spLocks noGrp="1"/>
          </p:cNvSpPr>
          <p:nvPr>
            <p:ph sz="half" idx="1"/>
          </p:nvPr>
        </p:nvSpPr>
        <p:spPr>
          <a:xfrm>
            <a:off x="1089627" y="1480701"/>
            <a:ext cx="4627562" cy="4710113"/>
          </a:xfrm>
        </p:spPr>
        <p:txBody>
          <a:bodyPr/>
          <a:lstStyle/>
          <a:p>
            <a:pPr>
              <a:buFontTx/>
              <a:buNone/>
            </a:pPr>
            <a:r>
              <a:rPr lang="en-US" altLang="en-US" sz="2400" dirty="0" smtClean="0">
                <a:latin typeface="Century Gothic" panose="020B0502020202020204" pitchFamily="34" charset="0"/>
              </a:rPr>
              <a:t>WHERE?</a:t>
            </a:r>
            <a:endParaRPr lang="en-US" altLang="en-US" sz="2400" dirty="0" smtClean="0">
              <a:latin typeface="Century Gothic" panose="020B0502020202020204" pitchFamily="34" charset="0"/>
            </a:endParaRPr>
          </a:p>
          <a:p>
            <a:pPr>
              <a:buFontTx/>
              <a:buNone/>
            </a:pPr>
            <a:endParaRPr lang="en-US" altLang="en-US" sz="2400" dirty="0" smtClean="0">
              <a:solidFill>
                <a:srgbClr val="008000"/>
              </a:solidFill>
              <a:latin typeface="Century Gothic" panose="020B0502020202020204" pitchFamily="34" charset="0"/>
            </a:endParaRPr>
          </a:p>
          <a:p>
            <a:r>
              <a:rPr lang="en-US" altLang="en-US" sz="2400" dirty="0" smtClean="0">
                <a:solidFill>
                  <a:schemeClr val="tx1"/>
                </a:solidFill>
                <a:latin typeface="Century Gothic" panose="020B0502020202020204" pitchFamily="34" charset="0"/>
              </a:rPr>
              <a:t>Internet agreements</a:t>
            </a:r>
          </a:p>
          <a:p>
            <a:pPr>
              <a:buFontTx/>
              <a:buNone/>
            </a:pPr>
            <a:r>
              <a:rPr lang="en-US" altLang="en-US" sz="2400" dirty="0" smtClean="0">
                <a:solidFill>
                  <a:schemeClr val="tx1"/>
                </a:solidFill>
                <a:latin typeface="Century Gothic" panose="020B0502020202020204" pitchFamily="34" charset="0"/>
              </a:rPr>
              <a:t>   with your child</a:t>
            </a:r>
          </a:p>
          <a:p>
            <a:r>
              <a:rPr lang="en-US" altLang="en-US" sz="2400" dirty="0" smtClean="0">
                <a:solidFill>
                  <a:schemeClr val="tx1"/>
                </a:solidFill>
                <a:latin typeface="Century Gothic" panose="020B0502020202020204" pitchFamily="34" charset="0"/>
              </a:rPr>
              <a:t>Limit time using technology</a:t>
            </a:r>
          </a:p>
          <a:p>
            <a:r>
              <a:rPr lang="en-US" altLang="en-US" sz="2400" dirty="0" smtClean="0">
                <a:solidFill>
                  <a:schemeClr val="tx1"/>
                </a:solidFill>
                <a:latin typeface="Century Gothic" panose="020B0502020202020204" pitchFamily="34" charset="0"/>
              </a:rPr>
              <a:t>Think about where they use technology - webcams</a:t>
            </a:r>
          </a:p>
          <a:p>
            <a:r>
              <a:rPr lang="en-US" altLang="en-US" sz="2400" dirty="0" smtClean="0">
                <a:solidFill>
                  <a:schemeClr val="tx1"/>
                </a:solidFill>
                <a:latin typeface="Century Gothic" panose="020B0502020202020204" pitchFamily="34" charset="0"/>
              </a:rPr>
              <a:t>Take technology at night</a:t>
            </a:r>
          </a:p>
          <a:p>
            <a:pPr>
              <a:buFontTx/>
              <a:buNone/>
            </a:pPr>
            <a:endParaRPr lang="en-US" altLang="en-US" dirty="0" smtClean="0">
              <a:solidFill>
                <a:schemeClr val="tx1"/>
              </a:solidFill>
            </a:endParaRPr>
          </a:p>
          <a:p>
            <a:endParaRPr lang="en-US" altLang="en-US" dirty="0" smtClean="0">
              <a:solidFill>
                <a:schemeClr val="tx1"/>
              </a:solidFill>
            </a:endParaRPr>
          </a:p>
          <a:p>
            <a:endParaRPr lang="en-US" altLang="en-US" dirty="0" smtClean="0">
              <a:solidFill>
                <a:schemeClr val="tx1"/>
              </a:solidFill>
            </a:endParaRPr>
          </a:p>
          <a:p>
            <a:endParaRPr lang="en-US" altLang="en-US" dirty="0" smtClean="0"/>
          </a:p>
        </p:txBody>
      </p:sp>
    </p:spTree>
    <p:extLst>
      <p:ext uri="{BB962C8B-B14F-4D97-AF65-F5344CB8AC3E}">
        <p14:creationId xmlns:p14="http://schemas.microsoft.com/office/powerpoint/2010/main" val="3506911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172944" y="7027"/>
            <a:ext cx="9905998" cy="1478570"/>
          </a:xfrm>
        </p:spPr>
        <p:txBody>
          <a:bodyPr/>
          <a:lstStyle/>
          <a:p>
            <a:r>
              <a:rPr lang="en-US" altLang="en-US" b="1" dirty="0" smtClean="0">
                <a:latin typeface="Century Gothic" panose="020B0502020202020204" pitchFamily="34" charset="0"/>
              </a:rPr>
              <a:t>What to do?</a:t>
            </a:r>
          </a:p>
        </p:txBody>
      </p:sp>
      <p:sp>
        <p:nvSpPr>
          <p:cNvPr id="33795" name="Content Placeholder 2"/>
          <p:cNvSpPr>
            <a:spLocks noGrp="1"/>
          </p:cNvSpPr>
          <p:nvPr>
            <p:ph sz="half" idx="1"/>
          </p:nvPr>
        </p:nvSpPr>
        <p:spPr>
          <a:xfrm>
            <a:off x="2014538" y="1409700"/>
            <a:ext cx="8051800" cy="3835400"/>
          </a:xfrm>
        </p:spPr>
        <p:txBody>
          <a:bodyPr/>
          <a:lstStyle/>
          <a:p>
            <a:r>
              <a:rPr lang="en-US" altLang="en-US" dirty="0" smtClean="0">
                <a:latin typeface="Century Gothic" panose="020B0502020202020204" pitchFamily="34" charset="0"/>
              </a:rPr>
              <a:t>Check history of websites children have viewed</a:t>
            </a:r>
          </a:p>
          <a:p>
            <a:r>
              <a:rPr lang="en-US" altLang="en-US" dirty="0" smtClean="0">
                <a:latin typeface="Century Gothic" panose="020B0502020202020204" pitchFamily="34" charset="0"/>
              </a:rPr>
              <a:t>Turn on Safe Search in Google</a:t>
            </a:r>
          </a:p>
          <a:p>
            <a:endParaRPr lang="en-US" altLang="en-US" dirty="0" smtClean="0"/>
          </a:p>
        </p:txBody>
      </p:sp>
      <p:pic>
        <p:nvPicPr>
          <p:cNvPr id="3379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60882" y="2472505"/>
            <a:ext cx="3292475" cy="381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797" name="Straight Arrow Connector 6"/>
          <p:cNvCxnSpPr>
            <a:cxnSpLocks noChangeShapeType="1"/>
          </p:cNvCxnSpPr>
          <p:nvPr/>
        </p:nvCxnSpPr>
        <p:spPr bwMode="auto">
          <a:xfrm>
            <a:off x="6260882" y="4231126"/>
            <a:ext cx="1366837" cy="481012"/>
          </a:xfrm>
          <a:prstGeom prst="straightConnector1">
            <a:avLst/>
          </a:prstGeom>
          <a:ln>
            <a:headEnd/>
            <a:tailEnd type="arrow"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94547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sz="half" idx="1"/>
          </p:nvPr>
        </p:nvSpPr>
        <p:spPr>
          <a:xfrm>
            <a:off x="1995488" y="812801"/>
            <a:ext cx="8051800" cy="5229225"/>
          </a:xfrm>
        </p:spPr>
        <p:txBody>
          <a:bodyPr/>
          <a:lstStyle/>
          <a:p>
            <a:r>
              <a:rPr lang="en-US" altLang="en-US" dirty="0" smtClean="0">
                <a:latin typeface="Century Gothic" panose="020B0502020202020204" pitchFamily="34" charset="0"/>
              </a:rPr>
              <a:t>Encourage use of child friendly search engines e.g. </a:t>
            </a:r>
            <a:r>
              <a:rPr lang="en-US" altLang="en-US" dirty="0" smtClean="0">
                <a:latin typeface="Century Gothic" panose="020B0502020202020204" pitchFamily="34" charset="0"/>
              </a:rPr>
              <a:t>Yahooligans and KIDREX</a:t>
            </a:r>
            <a:endParaRPr lang="en-US" altLang="en-US" dirty="0" smtClean="0">
              <a:latin typeface="Century Gothic" panose="020B0502020202020204" pitchFamily="34" charset="0"/>
            </a:endParaRPr>
          </a:p>
          <a:p>
            <a:endParaRPr lang="en-US" altLang="en-US" dirty="0" smtClean="0">
              <a:latin typeface="Century Gothic" panose="020B0502020202020204" pitchFamily="34" charset="0"/>
            </a:endParaRPr>
          </a:p>
          <a:p>
            <a:r>
              <a:rPr lang="en-US" altLang="en-US" dirty="0" smtClean="0">
                <a:latin typeface="Century Gothic" panose="020B0502020202020204" pitchFamily="34" charset="0"/>
              </a:rPr>
              <a:t>Use safe search apps on </a:t>
            </a:r>
            <a:r>
              <a:rPr lang="en-US" altLang="en-US" dirty="0" err="1" smtClean="0">
                <a:latin typeface="Century Gothic" panose="020B0502020202020204" pitchFamily="34" charset="0"/>
              </a:rPr>
              <a:t>iphones</a:t>
            </a:r>
            <a:r>
              <a:rPr lang="en-US" altLang="en-US" dirty="0" smtClean="0">
                <a:latin typeface="Century Gothic" panose="020B0502020202020204" pitchFamily="34" charset="0"/>
              </a:rPr>
              <a:t> and </a:t>
            </a:r>
            <a:r>
              <a:rPr lang="en-US" altLang="en-US" dirty="0" err="1" smtClean="0">
                <a:latin typeface="Century Gothic" panose="020B0502020202020204" pitchFamily="34" charset="0"/>
              </a:rPr>
              <a:t>ipads</a:t>
            </a:r>
            <a:r>
              <a:rPr lang="en-US" altLang="en-US" dirty="0" smtClean="0">
                <a:latin typeface="Century Gothic" panose="020B0502020202020204" pitchFamily="34" charset="0"/>
              </a:rPr>
              <a:t> e.g. K9 browser</a:t>
            </a:r>
          </a:p>
          <a:p>
            <a:endParaRPr lang="en-US" altLang="en-US" dirty="0" smtClean="0">
              <a:latin typeface="Century Gothic" panose="020B0502020202020204" pitchFamily="34" charset="0"/>
            </a:endParaRPr>
          </a:p>
          <a:p>
            <a:r>
              <a:rPr lang="en-US" altLang="en-US" dirty="0" smtClean="0">
                <a:latin typeface="Century Gothic" panose="020B0502020202020204" pitchFamily="34" charset="0"/>
              </a:rPr>
              <a:t>Think about when your child needs a mobile phone. Contact the provider to put restrictions on usage. </a:t>
            </a:r>
          </a:p>
          <a:p>
            <a:endParaRPr lang="en-US" altLang="en-US" dirty="0" smtClean="0"/>
          </a:p>
          <a:p>
            <a:endParaRPr lang="en-US" altLang="en-US" dirty="0" smtClean="0"/>
          </a:p>
          <a:p>
            <a:endParaRPr lang="en-US" altLang="en-US" dirty="0" smtClean="0"/>
          </a:p>
        </p:txBody>
      </p:sp>
    </p:spTree>
    <p:extLst>
      <p:ext uri="{BB962C8B-B14F-4D97-AF65-F5344CB8AC3E}">
        <p14:creationId xmlns:p14="http://schemas.microsoft.com/office/powerpoint/2010/main" val="16773219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sz="half" idx="1"/>
          </p:nvPr>
        </p:nvSpPr>
        <p:spPr>
          <a:xfrm>
            <a:off x="2014538" y="1409701"/>
            <a:ext cx="8051800" cy="4729163"/>
          </a:xfrm>
        </p:spPr>
        <p:txBody>
          <a:bodyPr/>
          <a:lstStyle/>
          <a:p>
            <a:r>
              <a:rPr lang="en-US" altLang="en-US" smtClean="0">
                <a:latin typeface="Century Gothic" panose="020B0502020202020204" pitchFamily="34" charset="0"/>
              </a:rPr>
              <a:t>Make sure you use a firewall and have anti-virus software</a:t>
            </a:r>
          </a:p>
          <a:p>
            <a:pPr>
              <a:buFontTx/>
              <a:buNone/>
            </a:pPr>
            <a:endParaRPr lang="en-US" altLang="en-US" smtClean="0">
              <a:latin typeface="Century Gothic" panose="020B0502020202020204" pitchFamily="34" charset="0"/>
            </a:endParaRPr>
          </a:p>
          <a:p>
            <a:r>
              <a:rPr lang="en-US" altLang="en-US" smtClean="0">
                <a:latin typeface="Century Gothic" panose="020B0502020202020204" pitchFamily="34" charset="0"/>
              </a:rPr>
              <a:t>Set up a family email for websites children access</a:t>
            </a:r>
          </a:p>
          <a:p>
            <a:endParaRPr lang="en-US" altLang="en-US" smtClean="0">
              <a:latin typeface="Century Gothic" panose="020B0502020202020204" pitchFamily="34" charset="0"/>
            </a:endParaRPr>
          </a:p>
          <a:p>
            <a:r>
              <a:rPr lang="en-US" altLang="en-US" smtClean="0">
                <a:latin typeface="Century Gothic" panose="020B0502020202020204" pitchFamily="34" charset="0"/>
              </a:rPr>
              <a:t>Encourage children to not use a nickname on sites and not share personal information</a:t>
            </a:r>
          </a:p>
          <a:p>
            <a:endParaRPr lang="en-US" altLang="en-US" smtClean="0"/>
          </a:p>
          <a:p>
            <a:endParaRPr lang="en-US" altLang="en-US" smtClean="0"/>
          </a:p>
        </p:txBody>
      </p:sp>
    </p:spTree>
    <p:extLst>
      <p:ext uri="{BB962C8B-B14F-4D97-AF65-F5344CB8AC3E}">
        <p14:creationId xmlns:p14="http://schemas.microsoft.com/office/powerpoint/2010/main" val="40916207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236006" y="166574"/>
            <a:ext cx="9905998" cy="1478570"/>
          </a:xfrm>
        </p:spPr>
        <p:txBody>
          <a:bodyPr/>
          <a:lstStyle/>
          <a:p>
            <a:r>
              <a:rPr lang="en-US" altLang="en-US" b="1" dirty="0" smtClean="0">
                <a:latin typeface="Century Gothic" panose="020B0502020202020204" pitchFamily="34" charset="0"/>
              </a:rPr>
              <a:t>Gaming</a:t>
            </a:r>
          </a:p>
        </p:txBody>
      </p:sp>
      <p:sp>
        <p:nvSpPr>
          <p:cNvPr id="36867" name="Content Placeholder 2"/>
          <p:cNvSpPr>
            <a:spLocks noGrp="1"/>
          </p:cNvSpPr>
          <p:nvPr>
            <p:ph sz="half" idx="1"/>
          </p:nvPr>
        </p:nvSpPr>
        <p:spPr>
          <a:xfrm>
            <a:off x="2014538" y="1409701"/>
            <a:ext cx="8051800" cy="2708275"/>
          </a:xfrm>
        </p:spPr>
        <p:txBody>
          <a:bodyPr/>
          <a:lstStyle/>
          <a:p>
            <a:r>
              <a:rPr lang="en-US" altLang="en-US" dirty="0">
                <a:latin typeface="Century Gothic" panose="020B0502020202020204" pitchFamily="34" charset="0"/>
              </a:rPr>
              <a:t>Massively multiplayer online role playing games</a:t>
            </a:r>
          </a:p>
          <a:p>
            <a:r>
              <a:rPr lang="en-US" altLang="en-US" dirty="0">
                <a:latin typeface="Century Gothic" panose="020B0502020202020204" pitchFamily="34" charset="0"/>
              </a:rPr>
              <a:t>Talk to children about playing with strangers and giving personal information</a:t>
            </a:r>
          </a:p>
          <a:p>
            <a:endParaRPr lang="en-US" altLang="en-US" dirty="0"/>
          </a:p>
        </p:txBody>
      </p:sp>
      <p:pic>
        <p:nvPicPr>
          <p:cNvPr id="3686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60563" y="2925763"/>
            <a:ext cx="7181850"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1828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4387" y="143225"/>
            <a:ext cx="18669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AutoShape 4"/>
          <p:cNvSpPr>
            <a:spLocks noChangeArrowheads="1"/>
          </p:cNvSpPr>
          <p:nvPr/>
        </p:nvSpPr>
        <p:spPr bwMode="auto">
          <a:xfrm>
            <a:off x="976731" y="137710"/>
            <a:ext cx="2863839" cy="1858880"/>
          </a:xfrm>
          <a:prstGeom prst="plus">
            <a:avLst>
              <a:gd name="adj" fmla="val 25000"/>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dirty="0">
                <a:latin typeface="Century Gothic" panose="020B0502020202020204" pitchFamily="34" charset="0"/>
              </a:rPr>
              <a:t>Social </a:t>
            </a:r>
          </a:p>
          <a:p>
            <a:pPr algn="ctr" eaLnBrk="1" hangingPunct="1"/>
            <a:r>
              <a:rPr lang="en-GB" altLang="en-US" b="1" dirty="0">
                <a:latin typeface="Century Gothic" panose="020B0502020202020204" pitchFamily="34" charset="0"/>
              </a:rPr>
              <a:t>networking</a:t>
            </a:r>
          </a:p>
        </p:txBody>
      </p:sp>
      <p:sp>
        <p:nvSpPr>
          <p:cNvPr id="37894" name="Text Box 8"/>
          <p:cNvSpPr txBox="1">
            <a:spLocks noChangeArrowheads="1"/>
          </p:cNvSpPr>
          <p:nvPr/>
        </p:nvSpPr>
        <p:spPr bwMode="auto">
          <a:xfrm>
            <a:off x="1916114" y="2847975"/>
            <a:ext cx="7678737"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Char char="•"/>
            </a:pPr>
            <a:endParaRPr lang="en-GB" altLang="en-US" sz="1800"/>
          </a:p>
          <a:p>
            <a:pPr eaLnBrk="1" hangingPunct="1">
              <a:spcBef>
                <a:spcPct val="50000"/>
              </a:spcBef>
              <a:buFontTx/>
              <a:buChar char="•"/>
            </a:pPr>
            <a:r>
              <a:rPr lang="en-GB" altLang="en-US" sz="1800"/>
              <a:t> </a:t>
            </a:r>
            <a:endParaRPr lang="en-GB" altLang="en-US" sz="2000"/>
          </a:p>
          <a:p>
            <a:pPr eaLnBrk="1" hangingPunct="1">
              <a:spcBef>
                <a:spcPct val="50000"/>
              </a:spcBef>
              <a:buFontTx/>
              <a:buChar char="•"/>
            </a:pPr>
            <a:endParaRPr lang="en-GB" altLang="en-US" sz="2000"/>
          </a:p>
        </p:txBody>
      </p:sp>
      <p:sp>
        <p:nvSpPr>
          <p:cNvPr id="37895" name="Rectangle 6"/>
          <p:cNvSpPr>
            <a:spLocks noChangeArrowheads="1"/>
          </p:cNvSpPr>
          <p:nvPr/>
        </p:nvSpPr>
        <p:spPr bwMode="auto">
          <a:xfrm>
            <a:off x="2081213" y="1770063"/>
            <a:ext cx="8081962"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endParaRPr lang="en-US" altLang="en-US" dirty="0">
              <a:latin typeface="Century Gothic" panose="020B0502020202020204" pitchFamily="34" charset="0"/>
            </a:endParaRPr>
          </a:p>
          <a:p>
            <a:pPr eaLnBrk="1" hangingPunct="1">
              <a:buFont typeface="Arial" panose="020B0604020202020204" pitchFamily="34" charset="0"/>
              <a:buChar char="•"/>
            </a:pPr>
            <a:r>
              <a:rPr lang="en-US" altLang="en-US" dirty="0">
                <a:latin typeface="Century Gothic" panose="020B0502020202020204" pitchFamily="34" charset="0"/>
              </a:rPr>
              <a:t>18% of 9 to 10 year olds and 25% of 11 to 12 year olds have a Facebook profile</a:t>
            </a:r>
          </a:p>
          <a:p>
            <a:pPr eaLnBrk="1" hangingPunct="1"/>
            <a:endParaRPr lang="en-US" altLang="en-US" dirty="0">
              <a:latin typeface="Century Gothic" panose="020B0502020202020204" pitchFamily="34" charset="0"/>
            </a:endParaRPr>
          </a:p>
          <a:p>
            <a:pPr eaLnBrk="1" hangingPunct="1">
              <a:buFont typeface="Arial" panose="020B0604020202020204" pitchFamily="34" charset="0"/>
              <a:buChar char="•"/>
            </a:pPr>
            <a:r>
              <a:rPr lang="en-US" altLang="en-US" dirty="0">
                <a:latin typeface="Century Gothic" panose="020B0502020202020204" pitchFamily="34" charset="0"/>
              </a:rPr>
              <a:t>14% accept all friends</a:t>
            </a:r>
          </a:p>
          <a:p>
            <a:pPr eaLnBrk="1" hangingPunct="1">
              <a:buFont typeface="Arial" panose="020B0604020202020204" pitchFamily="34" charset="0"/>
              <a:buChar char="•"/>
            </a:pPr>
            <a:endParaRPr lang="en-US" altLang="en-US" dirty="0">
              <a:latin typeface="Century Gothic" panose="020B0502020202020204" pitchFamily="34" charset="0"/>
            </a:endParaRPr>
          </a:p>
          <a:p>
            <a:pPr eaLnBrk="1" hangingPunct="1">
              <a:buFont typeface="Arial" panose="020B0604020202020204" pitchFamily="34" charset="0"/>
              <a:buChar char="•"/>
            </a:pPr>
            <a:r>
              <a:rPr lang="en-US" altLang="en-US" dirty="0">
                <a:latin typeface="Century Gothic" panose="020B0502020202020204" pitchFamily="34" charset="0"/>
              </a:rPr>
              <a:t>Only half keep their profiles private</a:t>
            </a:r>
          </a:p>
          <a:p>
            <a:pPr eaLnBrk="1" hangingPunct="1">
              <a:buFont typeface="Arial" panose="020B0604020202020204" pitchFamily="34" charset="0"/>
              <a:buChar char="•"/>
            </a:pPr>
            <a:endParaRPr lang="en-US" altLang="en-US" dirty="0">
              <a:latin typeface="Century Gothic" panose="020B0502020202020204" pitchFamily="34" charset="0"/>
            </a:endParaRPr>
          </a:p>
          <a:p>
            <a:pPr eaLnBrk="1" hangingPunct="1">
              <a:buFont typeface="Arial" panose="020B0604020202020204" pitchFamily="34" charset="0"/>
              <a:buChar char="•"/>
            </a:pPr>
            <a:r>
              <a:rPr lang="en-US" altLang="en-US" dirty="0">
                <a:latin typeface="Century Gothic" panose="020B0502020202020204" pitchFamily="34" charset="0"/>
              </a:rPr>
              <a:t>¼ give a false age</a:t>
            </a:r>
          </a:p>
          <a:p>
            <a:pPr eaLnBrk="1" hangingPunct="1">
              <a:buFont typeface="Arial" panose="020B0604020202020204" pitchFamily="34" charset="0"/>
              <a:buChar char="•"/>
            </a:pPr>
            <a:endParaRPr lang="en-US" altLang="en-US" dirty="0">
              <a:latin typeface="Century Gothic" panose="020B0502020202020204" pitchFamily="34" charset="0"/>
            </a:endParaRPr>
          </a:p>
          <a:p>
            <a:pPr eaLnBrk="1" hangingPunct="1">
              <a:buFont typeface="Arial" panose="020B0604020202020204" pitchFamily="34" charset="0"/>
              <a:buChar char="•"/>
            </a:pPr>
            <a:r>
              <a:rPr lang="en-US" altLang="en-US" dirty="0">
                <a:latin typeface="Century Gothic" panose="020B0502020202020204" pitchFamily="34" charset="0"/>
              </a:rPr>
              <a:t>3% meet up with someone online that they have never met</a:t>
            </a:r>
          </a:p>
          <a:p>
            <a:pPr eaLnBrk="1" hangingPunct="1"/>
            <a:endParaRPr lang="en-US" altLang="en-US" sz="1800" dirty="0"/>
          </a:p>
          <a:p>
            <a:pPr eaLnBrk="1" hangingPunct="1"/>
            <a:endParaRPr lang="en-US" altLang="en-US" sz="1800" dirty="0"/>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49339" y="191491"/>
            <a:ext cx="1152655" cy="1129602"/>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85727" y="3066559"/>
            <a:ext cx="1096864" cy="1093691"/>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97026" y="182415"/>
            <a:ext cx="1100983" cy="11009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027923" y="1332310"/>
            <a:ext cx="1171656" cy="1153865"/>
          </a:xfrm>
          <a:prstGeom prst="rect">
            <a:avLst/>
          </a:prstGeom>
        </p:spPr>
      </p:pic>
      <p:pic>
        <p:nvPicPr>
          <p:cNvPr id="13" name="Picture 1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191872" y="140291"/>
            <a:ext cx="1232001" cy="1232001"/>
          </a:xfrm>
          <a:prstGeom prst="rect">
            <a:avLst/>
          </a:prstGeom>
        </p:spPr>
      </p:pic>
      <p:pic>
        <p:nvPicPr>
          <p:cNvPr id="14" name="Picture 13"/>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027923" y="4527397"/>
            <a:ext cx="1097650" cy="894585"/>
          </a:xfrm>
          <a:prstGeom prst="rect">
            <a:avLst/>
          </a:prstGeom>
        </p:spPr>
      </p:pic>
      <p:pic>
        <p:nvPicPr>
          <p:cNvPr id="15" name="Picture 14"/>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81806" y="3471069"/>
            <a:ext cx="1164483" cy="1164483"/>
          </a:xfrm>
          <a:prstGeom prst="rect">
            <a:avLst/>
          </a:prstGeom>
        </p:spPr>
      </p:pic>
      <p:pic>
        <p:nvPicPr>
          <p:cNvPr id="16" name="Picture 15"/>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0752439" y="2739623"/>
            <a:ext cx="1158119" cy="938571"/>
          </a:xfrm>
          <a:prstGeom prst="rect">
            <a:avLst/>
          </a:prstGeom>
        </p:spPr>
      </p:pic>
      <p:pic>
        <p:nvPicPr>
          <p:cNvPr id="17" name="Picture 16"/>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76038" y="2098830"/>
            <a:ext cx="937541" cy="937541"/>
          </a:xfrm>
          <a:prstGeom prst="rect">
            <a:avLst/>
          </a:prstGeom>
        </p:spPr>
      </p:pic>
      <p:pic>
        <p:nvPicPr>
          <p:cNvPr id="18" name="Picture 17"/>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577985" y="5915649"/>
            <a:ext cx="1557424" cy="753040"/>
          </a:xfrm>
          <a:prstGeom prst="rect">
            <a:avLst/>
          </a:prstGeom>
        </p:spPr>
      </p:pic>
    </p:spTree>
    <p:extLst>
      <p:ext uri="{BB962C8B-B14F-4D97-AF65-F5344CB8AC3E}">
        <p14:creationId xmlns:p14="http://schemas.microsoft.com/office/powerpoint/2010/main" val="317091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1"/>
          <p:cNvSpPr>
            <a:spLocks noGrp="1"/>
          </p:cNvSpPr>
          <p:nvPr>
            <p:ph/>
          </p:nvPr>
        </p:nvSpPr>
        <p:spPr>
          <a:xfrm>
            <a:off x="2014539" y="538164"/>
            <a:ext cx="8093075" cy="6300787"/>
          </a:xfrm>
        </p:spPr>
        <p:txBody>
          <a:bodyPr/>
          <a:lstStyle/>
          <a:p>
            <a:pPr>
              <a:buFontTx/>
              <a:buNone/>
            </a:pPr>
            <a:r>
              <a:rPr lang="en-US" altLang="en-US" b="1" dirty="0" smtClean="0">
                <a:solidFill>
                  <a:schemeClr val="tx2">
                    <a:lumMod val="75000"/>
                  </a:schemeClr>
                </a:solidFill>
                <a:latin typeface="Century Gothic" panose="020B0502020202020204" pitchFamily="34" charset="0"/>
              </a:rPr>
              <a:t>Ban or Educate?</a:t>
            </a:r>
          </a:p>
          <a:p>
            <a:pPr>
              <a:buFontTx/>
              <a:buNone/>
            </a:pPr>
            <a:r>
              <a:rPr lang="en-US" altLang="en-US" b="1" dirty="0" smtClean="0">
                <a:solidFill>
                  <a:schemeClr val="tx2">
                    <a:lumMod val="75000"/>
                  </a:schemeClr>
                </a:solidFill>
                <a:latin typeface="Century Gothic" panose="020B0502020202020204" pitchFamily="34" charset="0"/>
              </a:rPr>
              <a:t>Facebook and most other social media sites are for over 13 year olds.</a:t>
            </a:r>
          </a:p>
          <a:p>
            <a:r>
              <a:rPr lang="en-US" altLang="en-US" dirty="0" smtClean="0">
                <a:solidFill>
                  <a:schemeClr val="tx1"/>
                </a:solidFill>
                <a:latin typeface="Century Gothic" panose="020B0502020202020204" pitchFamily="34" charset="0"/>
              </a:rPr>
              <a:t>Build a profile with your child. Discuss what personal information to share.</a:t>
            </a:r>
          </a:p>
          <a:p>
            <a:r>
              <a:rPr lang="en-US" altLang="en-US" dirty="0" smtClean="0">
                <a:solidFill>
                  <a:schemeClr val="tx1"/>
                </a:solidFill>
                <a:latin typeface="Century Gothic" panose="020B0502020202020204" pitchFamily="34" charset="0"/>
              </a:rPr>
              <a:t>Set a strong password.</a:t>
            </a:r>
          </a:p>
          <a:p>
            <a:r>
              <a:rPr lang="en-US" altLang="en-US" dirty="0" smtClean="0">
                <a:solidFill>
                  <a:schemeClr val="tx1"/>
                </a:solidFill>
                <a:latin typeface="Century Gothic" panose="020B0502020202020204" pitchFamily="34" charset="0"/>
              </a:rPr>
              <a:t>Become your child’s friend.</a:t>
            </a:r>
          </a:p>
          <a:p>
            <a:r>
              <a:rPr lang="en-US" altLang="en-US" dirty="0" smtClean="0">
                <a:solidFill>
                  <a:schemeClr val="tx1"/>
                </a:solidFill>
                <a:latin typeface="Century Gothic" panose="020B0502020202020204" pitchFamily="34" charset="0"/>
              </a:rPr>
              <a:t>Discuss which photos are appropriate to post and how they can be misused.</a:t>
            </a:r>
          </a:p>
          <a:p>
            <a:r>
              <a:rPr lang="en-US" altLang="en-US" dirty="0" smtClean="0">
                <a:solidFill>
                  <a:schemeClr val="tx1"/>
                </a:solidFill>
                <a:latin typeface="Century Gothic" panose="020B0502020202020204" pitchFamily="34" charset="0"/>
              </a:rPr>
              <a:t>Explain that friends should be people they know.</a:t>
            </a:r>
          </a:p>
          <a:p>
            <a:r>
              <a:rPr lang="en-US" altLang="en-US" dirty="0" smtClean="0">
                <a:solidFill>
                  <a:schemeClr val="tx1"/>
                </a:solidFill>
                <a:latin typeface="Century Gothic" panose="020B0502020202020204" pitchFamily="34" charset="0"/>
              </a:rPr>
              <a:t>Set strong privacy settings to friends only.</a:t>
            </a:r>
          </a:p>
          <a:p>
            <a:pPr>
              <a:buFontTx/>
              <a:buNone/>
            </a:pPr>
            <a:endParaRPr lang="en-US" altLang="en-US" dirty="0" smtClean="0">
              <a:solidFill>
                <a:schemeClr val="tx1"/>
              </a:solidFill>
            </a:endParaRPr>
          </a:p>
          <a:p>
            <a:pPr>
              <a:buFontTx/>
              <a:buNone/>
            </a:pPr>
            <a:endParaRPr lang="en-US" altLang="en-US" dirty="0" smtClean="0">
              <a:solidFill>
                <a:schemeClr val="tx1"/>
              </a:solidFill>
            </a:endParaRPr>
          </a:p>
          <a:p>
            <a:pPr>
              <a:buFontTx/>
              <a:buNone/>
            </a:pPr>
            <a:endParaRPr lang="en-US" altLang="en-US" dirty="0" smtClean="0">
              <a:solidFill>
                <a:srgbClr val="008000"/>
              </a:solidFill>
            </a:endParaRPr>
          </a:p>
          <a:p>
            <a:pPr>
              <a:buFontTx/>
              <a:buNone/>
            </a:pPr>
            <a:endParaRPr lang="en-US" altLang="en-US" dirty="0" smtClean="0"/>
          </a:p>
        </p:txBody>
      </p:sp>
    </p:spTree>
    <p:extLst>
      <p:ext uri="{BB962C8B-B14F-4D97-AF65-F5344CB8AC3E}">
        <p14:creationId xmlns:p14="http://schemas.microsoft.com/office/powerpoint/2010/main" val="3427667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860551" y="293688"/>
            <a:ext cx="8093075" cy="1143000"/>
          </a:xfrm>
        </p:spPr>
        <p:txBody>
          <a:bodyPr/>
          <a:lstStyle/>
          <a:p>
            <a:pPr algn="ctr" eaLnBrk="1" hangingPunct="1"/>
            <a:r>
              <a:rPr lang="en-GB" altLang="en-US" dirty="0" smtClean="0"/>
              <a:t>For more information…..</a:t>
            </a:r>
          </a:p>
        </p:txBody>
      </p:sp>
      <p:sp>
        <p:nvSpPr>
          <p:cNvPr id="40963" name="Rectangle 3"/>
          <p:cNvSpPr>
            <a:spLocks noGrp="1" noChangeArrowheads="1"/>
          </p:cNvSpPr>
          <p:nvPr>
            <p:ph type="body" idx="1"/>
          </p:nvPr>
        </p:nvSpPr>
        <p:spPr>
          <a:xfrm>
            <a:off x="2014539" y="1409701"/>
            <a:ext cx="8093075" cy="4729163"/>
          </a:xfrm>
        </p:spPr>
        <p:txBody>
          <a:bodyPr>
            <a:normAutofit fontScale="92500"/>
          </a:bodyPr>
          <a:lstStyle/>
          <a:p>
            <a:r>
              <a:rPr lang="en-GB" altLang="en-US" b="1" dirty="0">
                <a:solidFill>
                  <a:schemeClr val="tx2">
                    <a:lumMod val="75000"/>
                  </a:schemeClr>
                </a:solidFill>
                <a:latin typeface="Century Gothic" panose="020B0502020202020204" pitchFamily="34" charset="0"/>
                <a:hlinkClick r:id="rId3"/>
              </a:rPr>
              <a:t>https://ceop.police.uk/safety-centre</a:t>
            </a:r>
            <a:r>
              <a:rPr lang="en-GB" altLang="en-US" b="1" dirty="0" smtClean="0">
                <a:solidFill>
                  <a:schemeClr val="tx2">
                    <a:lumMod val="75000"/>
                  </a:schemeClr>
                </a:solidFill>
                <a:latin typeface="Century Gothic" panose="020B0502020202020204" pitchFamily="34" charset="0"/>
                <a:hlinkClick r:id="rId3"/>
              </a:rPr>
              <a:t>/</a:t>
            </a:r>
          </a:p>
          <a:p>
            <a:r>
              <a:rPr lang="en-GB" altLang="en-US" dirty="0" smtClean="0">
                <a:solidFill>
                  <a:schemeClr val="tx2">
                    <a:lumMod val="75000"/>
                  </a:schemeClr>
                </a:solidFill>
                <a:latin typeface="Century Gothic" panose="020B0502020202020204" pitchFamily="34" charset="0"/>
                <a:hlinkClick r:id="rId3"/>
              </a:rPr>
              <a:t>http</a:t>
            </a:r>
            <a:r>
              <a:rPr lang="en-GB" altLang="en-US" dirty="0" smtClean="0">
                <a:solidFill>
                  <a:schemeClr val="tx2">
                    <a:lumMod val="75000"/>
                  </a:schemeClr>
                </a:solidFill>
                <a:latin typeface="Century Gothic" panose="020B0502020202020204" pitchFamily="34" charset="0"/>
                <a:hlinkClick r:id="rId3"/>
              </a:rPr>
              <a:t>://www.parentscentre.gov.uk/</a:t>
            </a:r>
            <a:r>
              <a:rPr lang="en-GB" altLang="en-US" dirty="0" smtClean="0">
                <a:solidFill>
                  <a:schemeClr val="tx2">
                    <a:lumMod val="75000"/>
                  </a:schemeClr>
                </a:solidFill>
                <a:latin typeface="Century Gothic" panose="020B0502020202020204" pitchFamily="34" charset="0"/>
              </a:rPr>
              <a:t> </a:t>
            </a:r>
          </a:p>
          <a:p>
            <a:pPr eaLnBrk="1" hangingPunct="1"/>
            <a:r>
              <a:rPr lang="en-GB" altLang="en-US" dirty="0" smtClean="0">
                <a:solidFill>
                  <a:schemeClr val="tx2">
                    <a:lumMod val="75000"/>
                  </a:schemeClr>
                </a:solidFill>
                <a:latin typeface="Century Gothic" panose="020B0502020202020204" pitchFamily="34" charset="0"/>
                <a:hlinkClick r:id="rId4"/>
              </a:rPr>
              <a:t>www.thinkuknow.com</a:t>
            </a:r>
            <a:endParaRPr lang="en-GB" altLang="en-US" dirty="0" smtClean="0">
              <a:solidFill>
                <a:schemeClr val="tx2">
                  <a:lumMod val="75000"/>
                </a:schemeClr>
              </a:solidFill>
              <a:latin typeface="Century Gothic" panose="020B0502020202020204" pitchFamily="34" charset="0"/>
            </a:endParaRPr>
          </a:p>
          <a:p>
            <a:pPr eaLnBrk="1" hangingPunct="1"/>
            <a:r>
              <a:rPr lang="en-GB" altLang="en-US" dirty="0" smtClean="0">
                <a:solidFill>
                  <a:schemeClr val="tx2">
                    <a:lumMod val="75000"/>
                  </a:schemeClr>
                </a:solidFill>
                <a:latin typeface="Century Gothic" panose="020B0502020202020204" pitchFamily="34" charset="0"/>
                <a:hlinkClick r:id="rId5"/>
              </a:rPr>
              <a:t>http://www.getnetwise.org/</a:t>
            </a:r>
            <a:endParaRPr lang="en-GB" altLang="en-US" dirty="0" smtClean="0">
              <a:solidFill>
                <a:schemeClr val="tx2">
                  <a:lumMod val="75000"/>
                </a:schemeClr>
              </a:solidFill>
              <a:latin typeface="Century Gothic" panose="020B0502020202020204" pitchFamily="34" charset="0"/>
            </a:endParaRPr>
          </a:p>
          <a:p>
            <a:pPr eaLnBrk="1" hangingPunct="1"/>
            <a:r>
              <a:rPr lang="en-GB" altLang="en-US" dirty="0" smtClean="0">
                <a:solidFill>
                  <a:schemeClr val="tx2">
                    <a:lumMod val="75000"/>
                  </a:schemeClr>
                </a:solidFill>
                <a:latin typeface="Century Gothic" panose="020B0502020202020204" pitchFamily="34" charset="0"/>
                <a:hlinkClick r:id="rId6"/>
              </a:rPr>
              <a:t>http://www.childnet-int.org/</a:t>
            </a:r>
            <a:endParaRPr lang="en-GB" altLang="en-US" dirty="0" smtClean="0">
              <a:solidFill>
                <a:schemeClr val="tx2">
                  <a:lumMod val="75000"/>
                </a:schemeClr>
              </a:solidFill>
              <a:latin typeface="Century Gothic" panose="020B0502020202020204" pitchFamily="34" charset="0"/>
            </a:endParaRPr>
          </a:p>
          <a:p>
            <a:pPr eaLnBrk="1" hangingPunct="1"/>
            <a:r>
              <a:rPr lang="en-GB" altLang="en-US" dirty="0" smtClean="0">
                <a:solidFill>
                  <a:schemeClr val="tx2">
                    <a:lumMod val="75000"/>
                  </a:schemeClr>
                </a:solidFill>
                <a:latin typeface="Century Gothic" panose="020B0502020202020204" pitchFamily="34" charset="0"/>
                <a:hlinkClick r:id="rId7"/>
              </a:rPr>
              <a:t>http://www.bbc.co.uk/webwise/</a:t>
            </a:r>
            <a:endParaRPr lang="en-GB" altLang="en-US" dirty="0" smtClean="0">
              <a:solidFill>
                <a:schemeClr val="tx2">
                  <a:lumMod val="75000"/>
                </a:schemeClr>
              </a:solidFill>
              <a:latin typeface="Century Gothic" panose="020B0502020202020204" pitchFamily="34" charset="0"/>
            </a:endParaRPr>
          </a:p>
          <a:p>
            <a:pPr eaLnBrk="1" hangingPunct="1"/>
            <a:r>
              <a:rPr lang="en-GB" altLang="en-US" dirty="0" smtClean="0">
                <a:solidFill>
                  <a:schemeClr val="tx2">
                    <a:lumMod val="75000"/>
                  </a:schemeClr>
                </a:solidFill>
                <a:latin typeface="Century Gothic" panose="020B0502020202020204" pitchFamily="34" charset="0"/>
                <a:hlinkClick r:id="rId8"/>
              </a:rPr>
              <a:t>http://www.iwf.org.uk/</a:t>
            </a:r>
            <a:endParaRPr lang="en-GB" altLang="en-US" dirty="0" smtClean="0">
              <a:solidFill>
                <a:schemeClr val="tx2">
                  <a:lumMod val="75000"/>
                </a:schemeClr>
              </a:solidFill>
              <a:latin typeface="Century Gothic" panose="020B0502020202020204" pitchFamily="34" charset="0"/>
            </a:endParaRPr>
          </a:p>
          <a:p>
            <a:pPr eaLnBrk="1" hangingPunct="1"/>
            <a:r>
              <a:rPr lang="en-US" altLang="en-US" dirty="0" smtClean="0">
                <a:solidFill>
                  <a:schemeClr val="tx2">
                    <a:lumMod val="75000"/>
                  </a:schemeClr>
                </a:solidFill>
                <a:latin typeface="Century Gothic" panose="020B0502020202020204" pitchFamily="34" charset="0"/>
                <a:hlinkClick r:id="rId9"/>
              </a:rPr>
              <a:t>http://www.internetmatters.org/age-guides/videos.html</a:t>
            </a:r>
            <a:endParaRPr lang="en-US" altLang="en-US" dirty="0" smtClean="0">
              <a:solidFill>
                <a:schemeClr val="tx2">
                  <a:lumMod val="75000"/>
                </a:schemeClr>
              </a:solidFill>
              <a:latin typeface="Century Gothic" panose="020B0502020202020204" pitchFamily="34" charset="0"/>
            </a:endParaRPr>
          </a:p>
          <a:p>
            <a:pPr eaLnBrk="1" hangingPunct="1"/>
            <a:r>
              <a:rPr lang="en-US" altLang="en-US" dirty="0" smtClean="0">
                <a:solidFill>
                  <a:schemeClr val="tx2">
                    <a:lumMod val="75000"/>
                  </a:schemeClr>
                </a:solidFill>
                <a:latin typeface="Century Gothic" panose="020B0502020202020204" pitchFamily="34" charset="0"/>
                <a:hlinkClick r:id="rId10"/>
              </a:rPr>
              <a:t>http://facebook.com/safety</a:t>
            </a:r>
            <a:endParaRPr lang="en-US" altLang="en-US" dirty="0" smtClean="0">
              <a:solidFill>
                <a:schemeClr val="tx2">
                  <a:lumMod val="75000"/>
                </a:schemeClr>
              </a:solidFill>
              <a:latin typeface="Century Gothic" panose="020B0502020202020204" pitchFamily="34" charset="0"/>
            </a:endParaRPr>
          </a:p>
          <a:p>
            <a:pPr eaLnBrk="1" hangingPunct="1"/>
            <a:endParaRPr lang="en-US" altLang="en-US" dirty="0" smtClean="0">
              <a:latin typeface="Century Gothic" panose="020B0502020202020204" pitchFamily="34" charset="0"/>
            </a:endParaRPr>
          </a:p>
          <a:p>
            <a:pPr eaLnBrk="1" hangingPunct="1"/>
            <a:endParaRPr lang="en-GB" altLang="en-US" dirty="0" smtClean="0">
              <a:latin typeface="Century Gothic" panose="020B0502020202020204" pitchFamily="34" charset="0"/>
            </a:endParaRPr>
          </a:p>
          <a:p>
            <a:pPr eaLnBrk="1" hangingPunct="1"/>
            <a:endParaRPr lang="en-GB" altLang="en-US" dirty="0" smtClean="0">
              <a:latin typeface="Century Gothic" panose="020B0502020202020204" pitchFamily="34" charset="0"/>
            </a:endParaRPr>
          </a:p>
          <a:p>
            <a:pPr eaLnBrk="1" hangingPunct="1"/>
            <a:endParaRPr lang="en-GB" altLang="en-US" dirty="0" smtClean="0">
              <a:latin typeface="Century Gothic" panose="020B0502020202020204" pitchFamily="34" charset="0"/>
            </a:endParaRPr>
          </a:p>
          <a:p>
            <a:pPr eaLnBrk="1" hangingPunct="1"/>
            <a:endParaRPr lang="en-GB" altLang="en-US" dirty="0" smtClean="0">
              <a:latin typeface="Century Gothic" panose="020B0502020202020204" pitchFamily="34" charset="0"/>
            </a:endParaRPr>
          </a:p>
          <a:p>
            <a:pPr eaLnBrk="1" hangingPunct="1"/>
            <a:endParaRPr lang="en-GB" altLang="en-US" dirty="0" smtClean="0">
              <a:latin typeface="Century Gothic" panose="020B0502020202020204" pitchFamily="34" charset="0"/>
            </a:endParaRPr>
          </a:p>
          <a:p>
            <a:pPr eaLnBrk="1" hangingPunct="1">
              <a:buFontTx/>
              <a:buNone/>
            </a:pPr>
            <a:endParaRPr lang="en-GB" altLang="en-US" dirty="0" smtClean="0">
              <a:latin typeface="Century Gothic" panose="020B0502020202020204" pitchFamily="34" charset="0"/>
            </a:endParaRPr>
          </a:p>
        </p:txBody>
      </p:sp>
    </p:spTree>
    <p:extLst>
      <p:ext uri="{BB962C8B-B14F-4D97-AF65-F5344CB8AC3E}">
        <p14:creationId xmlns:p14="http://schemas.microsoft.com/office/powerpoint/2010/main" val="26454366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
          <p:cNvSpPr>
            <a:spLocks noGrp="1"/>
          </p:cNvSpPr>
          <p:nvPr>
            <p:ph/>
          </p:nvPr>
        </p:nvSpPr>
        <p:spPr>
          <a:xfrm>
            <a:off x="2014538" y="558800"/>
            <a:ext cx="8013700" cy="5907088"/>
          </a:xfrm>
        </p:spPr>
        <p:txBody>
          <a:bodyPr/>
          <a:lstStyle/>
          <a:p>
            <a:pPr lvl="1">
              <a:lnSpc>
                <a:spcPct val="80000"/>
              </a:lnSpc>
            </a:pPr>
            <a:endParaRPr lang="en-GB" altLang="en-US" sz="1800">
              <a:latin typeface="Century Gothic" panose="020B0502020202020204" pitchFamily="34" charset="0"/>
            </a:endParaRPr>
          </a:p>
          <a:p>
            <a:pPr>
              <a:lnSpc>
                <a:spcPct val="80000"/>
              </a:lnSpc>
            </a:pPr>
            <a:r>
              <a:rPr lang="en-GB" altLang="en-US" sz="1800">
                <a:latin typeface="Century Gothic" panose="020B0502020202020204" pitchFamily="34" charset="0"/>
              </a:rPr>
              <a:t>Useful safe websites for links across the curriculum, including games and general resources:</a:t>
            </a:r>
          </a:p>
          <a:p>
            <a:pPr lvl="1">
              <a:lnSpc>
                <a:spcPct val="80000"/>
              </a:lnSpc>
            </a:pPr>
            <a:r>
              <a:rPr lang="en-GB" altLang="en-US" sz="1800">
                <a:latin typeface="Century Gothic" panose="020B0502020202020204" pitchFamily="34" charset="0"/>
                <a:hlinkClick r:id="rId2"/>
              </a:rPr>
              <a:t>http://www.bbc.co.uk/schools/parents/</a:t>
            </a:r>
            <a:endParaRPr lang="en-GB" altLang="en-US" sz="1800">
              <a:latin typeface="Century Gothic" panose="020B0502020202020204" pitchFamily="34" charset="0"/>
            </a:endParaRPr>
          </a:p>
          <a:p>
            <a:pPr lvl="1">
              <a:lnSpc>
                <a:spcPct val="80000"/>
              </a:lnSpc>
            </a:pPr>
            <a:r>
              <a:rPr lang="en-GB" altLang="en-US" sz="1800">
                <a:latin typeface="Century Gothic" panose="020B0502020202020204" pitchFamily="34" charset="0"/>
                <a:hlinkClick r:id="rId3"/>
              </a:rPr>
              <a:t>http://www.topmarks.co.uk/</a:t>
            </a:r>
            <a:endParaRPr lang="en-GB" altLang="en-US" sz="1800">
              <a:latin typeface="Century Gothic" panose="020B0502020202020204" pitchFamily="34" charset="0"/>
            </a:endParaRPr>
          </a:p>
          <a:p>
            <a:pPr lvl="1">
              <a:lnSpc>
                <a:spcPct val="80000"/>
              </a:lnSpc>
            </a:pPr>
            <a:r>
              <a:rPr lang="en-GB" altLang="en-US" sz="1800" u="sng">
                <a:solidFill>
                  <a:schemeClr val="hlink"/>
                </a:solidFill>
                <a:latin typeface="Century Gothic" panose="020B0502020202020204" pitchFamily="34" charset="0"/>
                <a:hlinkClick r:id="rId4"/>
              </a:rPr>
              <a:t>http://www.woodlands-junior.kent.sch.uk/Games/</a:t>
            </a:r>
            <a:endParaRPr lang="en-GB" altLang="en-US" sz="1800" u="sng">
              <a:solidFill>
                <a:schemeClr val="hlink"/>
              </a:solidFill>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5"/>
              </a:rPr>
              <a:t>http://www.bgfl.org/bgfl/15.cfm?s=15&amp;p=251,index</a:t>
            </a:r>
            <a:endParaRPr lang="en-GB" altLang="en-US" sz="1800" u="sng">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6"/>
              </a:rPr>
              <a:t>http://www.bbc.co.uk/schools/</a:t>
            </a:r>
            <a:endParaRPr lang="en-GB" altLang="en-US" sz="1800" u="sng">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7"/>
              </a:rPr>
              <a:t>http://durham.schooljotter.com/coxhoe/Curriculum+Links</a:t>
            </a:r>
            <a:endParaRPr lang="en-GB" altLang="en-US" sz="1800" u="sng">
              <a:latin typeface="Century Gothic" panose="020B0502020202020204" pitchFamily="34" charset="0"/>
            </a:endParaRPr>
          </a:p>
          <a:p>
            <a:pPr lvl="1">
              <a:lnSpc>
                <a:spcPct val="80000"/>
              </a:lnSpc>
              <a:buFont typeface="Arial" panose="020B0604020202020204" pitchFamily="34" charset="0"/>
              <a:buNone/>
            </a:pPr>
            <a:endParaRPr lang="en-GB" altLang="en-US" sz="1800" u="sng">
              <a:latin typeface="Century Gothic" panose="020B0502020202020204" pitchFamily="34" charset="0"/>
            </a:endParaRPr>
          </a:p>
          <a:p>
            <a:pPr>
              <a:buFontTx/>
              <a:buNone/>
            </a:pPr>
            <a:endParaRPr lang="en-US" altLang="en-US" sz="1400">
              <a:latin typeface="Century Gothic" panose="020B0502020202020204" pitchFamily="34" charset="0"/>
            </a:endParaRPr>
          </a:p>
          <a:p>
            <a:pPr>
              <a:buFontTx/>
              <a:buNone/>
            </a:pPr>
            <a:endParaRPr lang="en-US" altLang="en-US" sz="1400">
              <a:solidFill>
                <a:srgbClr val="008000"/>
              </a:solidFill>
              <a:latin typeface="Century Gothic" panose="020B0502020202020204" pitchFamily="34" charset="0"/>
            </a:endParaRPr>
          </a:p>
          <a:p>
            <a:pPr>
              <a:buFontTx/>
              <a:buNone/>
            </a:pPr>
            <a:endParaRPr lang="en-US" altLang="en-US" smtClean="0"/>
          </a:p>
        </p:txBody>
      </p:sp>
    </p:spTree>
    <p:extLst>
      <p:ext uri="{BB962C8B-B14F-4D97-AF65-F5344CB8AC3E}">
        <p14:creationId xmlns:p14="http://schemas.microsoft.com/office/powerpoint/2010/main" val="22134672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523981" y="113249"/>
            <a:ext cx="7338134" cy="5992663"/>
          </a:xfrm>
          <a:prstGeom prst="rect">
            <a:avLst/>
          </a:prstGeom>
        </p:spPr>
      </p:pic>
      <p:sp>
        <p:nvSpPr>
          <p:cNvPr id="5" name="TextBox 4"/>
          <p:cNvSpPr txBox="1"/>
          <p:nvPr/>
        </p:nvSpPr>
        <p:spPr>
          <a:xfrm>
            <a:off x="4104582" y="2417830"/>
            <a:ext cx="4176932" cy="3477875"/>
          </a:xfrm>
          <a:prstGeom prst="rect">
            <a:avLst/>
          </a:prstGeom>
          <a:noFill/>
        </p:spPr>
        <p:txBody>
          <a:bodyPr wrap="square" rtlCol="0">
            <a:spAutoFit/>
          </a:bodyPr>
          <a:lstStyle/>
          <a:p>
            <a:pPr marL="342900" indent="-342900">
              <a:buFont typeface="Wingdings" panose="05000000000000000000" pitchFamily="2" charset="2"/>
              <a:buChar char="v"/>
            </a:pPr>
            <a:r>
              <a:rPr lang="en-GB" sz="2000" dirty="0" smtClean="0">
                <a:solidFill>
                  <a:srgbClr val="0070C0"/>
                </a:solidFill>
                <a:latin typeface="Arial"/>
                <a:cs typeface="Arial"/>
              </a:rPr>
              <a:t>Open dialogue with your child</a:t>
            </a:r>
          </a:p>
          <a:p>
            <a:pPr marL="342900" indent="-342900">
              <a:buFont typeface="Wingdings" panose="05000000000000000000" pitchFamily="2" charset="2"/>
              <a:buChar char="v"/>
            </a:pPr>
            <a:r>
              <a:rPr lang="en-GB" sz="2000" dirty="0" smtClean="0">
                <a:solidFill>
                  <a:srgbClr val="0070C0"/>
                </a:solidFill>
                <a:latin typeface="Arial"/>
                <a:cs typeface="Arial"/>
              </a:rPr>
              <a:t>Family agreement</a:t>
            </a:r>
          </a:p>
          <a:p>
            <a:pPr marL="342900" indent="-342900">
              <a:buFont typeface="Wingdings" panose="05000000000000000000" pitchFamily="2" charset="2"/>
              <a:buChar char="v"/>
            </a:pPr>
            <a:r>
              <a:rPr lang="en-GB" sz="2000" dirty="0" smtClean="0">
                <a:solidFill>
                  <a:srgbClr val="0070C0"/>
                </a:solidFill>
                <a:latin typeface="Arial"/>
                <a:cs typeface="Arial"/>
              </a:rPr>
              <a:t>Consider filtering and blocking software</a:t>
            </a:r>
          </a:p>
          <a:p>
            <a:pPr marL="342900" indent="-342900">
              <a:buFont typeface="Wingdings" panose="05000000000000000000" pitchFamily="2" charset="2"/>
              <a:buChar char="v"/>
            </a:pPr>
            <a:r>
              <a:rPr lang="en-GB" sz="2000" dirty="0" smtClean="0">
                <a:solidFill>
                  <a:srgbClr val="0070C0"/>
                </a:solidFill>
                <a:latin typeface="Arial"/>
                <a:cs typeface="Arial"/>
              </a:rPr>
              <a:t>Think before you/they post</a:t>
            </a:r>
          </a:p>
          <a:p>
            <a:pPr marL="342900" indent="-342900">
              <a:buFont typeface="Wingdings" panose="05000000000000000000" pitchFamily="2" charset="2"/>
              <a:buChar char="v"/>
            </a:pPr>
            <a:r>
              <a:rPr lang="en-GB" sz="2000" dirty="0" smtClean="0">
                <a:solidFill>
                  <a:srgbClr val="0070C0"/>
                </a:solidFill>
                <a:latin typeface="Arial"/>
                <a:cs typeface="Arial"/>
              </a:rPr>
              <a:t>Understand the laws</a:t>
            </a:r>
          </a:p>
          <a:p>
            <a:pPr marL="342900" indent="-342900">
              <a:buFont typeface="Wingdings" panose="05000000000000000000" pitchFamily="2" charset="2"/>
              <a:buChar char="v"/>
            </a:pPr>
            <a:r>
              <a:rPr lang="en-GB" sz="2000" dirty="0" smtClean="0">
                <a:solidFill>
                  <a:srgbClr val="0070C0"/>
                </a:solidFill>
                <a:latin typeface="Arial"/>
                <a:cs typeface="Arial"/>
              </a:rPr>
              <a:t>Privacy settings and reporting</a:t>
            </a:r>
          </a:p>
          <a:p>
            <a:pPr marL="342900" indent="-342900">
              <a:buFont typeface="Wingdings" panose="05000000000000000000" pitchFamily="2" charset="2"/>
              <a:buChar char="v"/>
            </a:pPr>
            <a:r>
              <a:rPr lang="en-GB" sz="2000" dirty="0" smtClean="0">
                <a:solidFill>
                  <a:srgbClr val="0070C0"/>
                </a:solidFill>
                <a:latin typeface="Arial"/>
                <a:cs typeface="Arial"/>
              </a:rPr>
              <a:t>Save the evidence and report the incident</a:t>
            </a:r>
          </a:p>
          <a:p>
            <a:pPr marL="342900" indent="-342900">
              <a:buFont typeface="Wingdings" panose="05000000000000000000" pitchFamily="2" charset="2"/>
              <a:buChar char="v"/>
            </a:pPr>
            <a:r>
              <a:rPr lang="en-GB" sz="2000" dirty="0" smtClean="0">
                <a:solidFill>
                  <a:srgbClr val="0070C0"/>
                </a:solidFill>
                <a:latin typeface="Arial"/>
                <a:cs typeface="Arial"/>
              </a:rPr>
              <a:t>Know where to get help</a:t>
            </a:r>
          </a:p>
          <a:p>
            <a:pPr marL="342900" indent="-342900">
              <a:buFont typeface="Wingdings" panose="05000000000000000000" pitchFamily="2" charset="2"/>
              <a:buChar char="v"/>
            </a:pPr>
            <a:r>
              <a:rPr lang="en-GB" sz="2000" dirty="0" smtClean="0">
                <a:solidFill>
                  <a:srgbClr val="0070C0"/>
                </a:solidFill>
                <a:latin typeface="Arial"/>
                <a:cs typeface="Arial"/>
              </a:rPr>
              <a:t>Watch SID TV clips</a:t>
            </a:r>
            <a:endParaRPr lang="en-GB" sz="2000" dirty="0">
              <a:solidFill>
                <a:srgbClr val="0070C0"/>
              </a:solidFill>
              <a:latin typeface="Arial"/>
              <a:cs typeface="Arial"/>
            </a:endParaRPr>
          </a:p>
        </p:txBody>
      </p:sp>
      <p:sp>
        <p:nvSpPr>
          <p:cNvPr id="3" name="Rectangle 2"/>
          <p:cNvSpPr/>
          <p:nvPr/>
        </p:nvSpPr>
        <p:spPr>
          <a:xfrm>
            <a:off x="3664887" y="311948"/>
            <a:ext cx="5434693" cy="584775"/>
          </a:xfrm>
          <a:prstGeom prst="rect">
            <a:avLst/>
          </a:prstGeom>
        </p:spPr>
        <p:txBody>
          <a:bodyPr wrap="none">
            <a:spAutoFit/>
          </a:bodyPr>
          <a:lstStyle/>
          <a:p>
            <a:r>
              <a:rPr lang="en-US" sz="3200" b="1" dirty="0" smtClean="0"/>
              <a:t>WHAT CAN I DO RIGHT NOW?</a:t>
            </a:r>
            <a:endParaRPr lang="en-GB" sz="3200" b="1" dirty="0"/>
          </a:p>
        </p:txBody>
      </p:sp>
    </p:spTree>
    <p:extLst>
      <p:ext uri="{BB962C8B-B14F-4D97-AF65-F5344CB8AC3E}">
        <p14:creationId xmlns:p14="http://schemas.microsoft.com/office/powerpoint/2010/main" val="89897341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37</TotalTime>
  <Words>871</Words>
  <Application>Microsoft Office PowerPoint</Application>
  <PresentationFormat>Widescreen</PresentationFormat>
  <Paragraphs>175</Paragraphs>
  <Slides>19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Century Gothic</vt:lpstr>
      <vt:lpstr>Trebuchet MS</vt:lpstr>
      <vt:lpstr>Tw Cen MT</vt:lpstr>
      <vt:lpstr>Wingdings</vt:lpstr>
      <vt:lpstr>Circuit</vt:lpstr>
      <vt:lpstr>Keeping your children safe with technology</vt:lpstr>
      <vt:lpstr>Key information</vt:lpstr>
      <vt:lpstr>PowerPoint Presentation</vt:lpstr>
      <vt:lpstr>PowerPoint Presentation</vt:lpstr>
      <vt:lpstr>Some of the technologies…</vt:lpstr>
      <vt:lpstr>PowerPoint Presentation</vt:lpstr>
      <vt:lpstr>PowerPoint Presentation</vt:lpstr>
      <vt:lpstr>School approach to E-safety</vt:lpstr>
      <vt:lpstr>      School                             Home</vt:lpstr>
      <vt:lpstr>Access to technology </vt:lpstr>
      <vt:lpstr>What to do?</vt:lpstr>
      <vt:lpstr>PowerPoint Presentation</vt:lpstr>
      <vt:lpstr>PowerPoint Presentation</vt:lpstr>
      <vt:lpstr>Gaming</vt:lpstr>
      <vt:lpstr>PowerPoint Presentation</vt:lpstr>
      <vt:lpstr>PowerPoint Presentation</vt:lpstr>
      <vt:lpstr>For more information…..</vt:lpstr>
      <vt:lpstr>PowerPoint Presentation</vt:lpstr>
      <vt:lpstr>PowerPoint Presentation</vt:lpstr>
    </vt:vector>
  </TitlesOfParts>
  <Company>Offenham CofE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information for parents</dc:title>
  <dc:creator>har36</dc:creator>
  <cp:lastModifiedBy>har36</cp:lastModifiedBy>
  <cp:revision>4</cp:revision>
  <dcterms:created xsi:type="dcterms:W3CDTF">2017-07-10T14:55:45Z</dcterms:created>
  <dcterms:modified xsi:type="dcterms:W3CDTF">2017-07-10T15:33:13Z</dcterms:modified>
</cp:coreProperties>
</file>