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4"/>
  </p:sldMasterIdLst>
  <p:sldIdLst>
    <p:sldId id="256" r:id="rId5"/>
    <p:sldId id="258" r:id="rId6"/>
    <p:sldId id="259" r:id="rId7"/>
    <p:sldId id="261" r:id="rId8"/>
    <p:sldId id="260" r:id="rId9"/>
    <p:sldId id="262" r:id="rId10"/>
    <p:sldId id="263" r:id="rId11"/>
    <p:sldId id="264" r:id="rId12"/>
    <p:sldId id="265" r:id="rId13"/>
    <p:sldId id="278" r:id="rId14"/>
    <p:sldId id="266" r:id="rId15"/>
    <p:sldId id="268" r:id="rId16"/>
    <p:sldId id="267" r:id="rId17"/>
    <p:sldId id="269" r:id="rId18"/>
    <p:sldId id="270" r:id="rId19"/>
    <p:sldId id="271" r:id="rId20"/>
    <p:sldId id="273" r:id="rId21"/>
    <p:sldId id="274" r:id="rId22"/>
    <p:sldId id="275" r:id="rId23"/>
    <p:sldId id="276" r:id="rId24"/>
    <p:sldId id="277"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FA2E37B-8E0E-4D4F-B786-DDAE4E8D92CF}" v="1" dt="2026-09-14T09:29:57.62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1" d="100"/>
          <a:sy n="111" d="100"/>
        </p:scale>
        <p:origin x="53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ollie Johnson (Offenham)" userId="a83329bf-58c6-4493-9c86-805a526839ee" providerId="ADAL" clId="{CFBB990C-0D70-4171-A6F1-7D4F0D2A67E8}"/>
    <pc:docChg chg="modSld">
      <pc:chgData name="Hollie Johnson (Offenham)" userId="a83329bf-58c6-4493-9c86-805a526839ee" providerId="ADAL" clId="{CFBB990C-0D70-4171-A6F1-7D4F0D2A67E8}" dt="2026-09-14T09:29:57.625" v="0" actId="478"/>
      <pc:docMkLst>
        <pc:docMk/>
      </pc:docMkLst>
      <pc:sldChg chg="delSp">
        <pc:chgData name="Hollie Johnson (Offenham)" userId="a83329bf-58c6-4493-9c86-805a526839ee" providerId="ADAL" clId="{CFBB990C-0D70-4171-A6F1-7D4F0D2A67E8}" dt="2026-09-14T09:29:57.625" v="0" actId="478"/>
        <pc:sldMkLst>
          <pc:docMk/>
          <pc:sldMk cId="2759639493" sldId="278"/>
        </pc:sldMkLst>
        <pc:picChg chg="del">
          <ac:chgData name="Hollie Johnson (Offenham)" userId="a83329bf-58c6-4493-9c86-805a526839ee" providerId="ADAL" clId="{CFBB990C-0D70-4171-A6F1-7D4F0D2A67E8}" dt="2026-09-14T09:29:57.625" v="0" actId="478"/>
          <ac:picMkLst>
            <pc:docMk/>
            <pc:sldMk cId="2759639493" sldId="278"/>
            <ac:picMk id="7170" creationId="{92915850-9E75-F68D-AA69-DFAD219EF8E6}"/>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8" name="Rectangle 7"/>
          <p:cNvSpPr/>
          <p:nvPr/>
        </p:nvSpPr>
        <p:spPr>
          <a:xfrm>
            <a:off x="9270263" y="761999"/>
            <a:ext cx="2925318" cy="5334001"/>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ctrTitle"/>
          </p:nvPr>
        </p:nvSpPr>
        <p:spPr>
          <a:xfrm>
            <a:off x="1069848" y="1298448"/>
            <a:ext cx="7315200" cy="3255264"/>
          </a:xfrm>
        </p:spPr>
        <p:txBody>
          <a:bodyPr anchor="b">
            <a:normAutofit/>
          </a:bodyPr>
          <a:lstStyle>
            <a:lvl1pPr algn="l">
              <a:defRPr sz="5900" spc="-100"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100015" y="4670246"/>
            <a:ext cx="7315200" cy="914400"/>
          </a:xfrm>
        </p:spPr>
        <p:txBody>
          <a:bodyPr anchor="t">
            <a:normAutofit/>
          </a:bodyPr>
          <a:lstStyle>
            <a:lvl1pPr marL="0" indent="0" algn="l">
              <a:buNone/>
              <a:defRPr sz="2200" cap="none" spc="0" baseline="0">
                <a:solidFill>
                  <a:schemeClr val="accent1">
                    <a:lumMod val="20000"/>
                    <a:lumOff val="80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FCC8CAC-D16D-497E-B106-F2414DD0ACC5}" type="datetimeFigureOut">
              <a:rPr lang="en-GB" smtClean="0"/>
              <a:t>14/09/2026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23C8E25-0502-4BAD-852D-D69679C2F10A}" type="slidenum">
              <a:rPr lang="en-GB" smtClean="0"/>
              <a:t>‹#›</a:t>
            </a:fld>
            <a:endParaRPr lang="en-GB"/>
          </a:p>
        </p:txBody>
      </p:sp>
    </p:spTree>
    <p:extLst>
      <p:ext uri="{BB962C8B-B14F-4D97-AF65-F5344CB8AC3E}">
        <p14:creationId xmlns:p14="http://schemas.microsoft.com/office/powerpoint/2010/main" val="21312611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FCC8CAC-D16D-497E-B106-F2414DD0ACC5}" type="datetimeFigureOut">
              <a:rPr lang="en-GB" smtClean="0"/>
              <a:t>14/09/2026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23C8E25-0502-4BAD-852D-D69679C2F10A}" type="slidenum">
              <a:rPr lang="en-GB" smtClean="0"/>
              <a:t>‹#›</a:t>
            </a:fld>
            <a:endParaRPr lang="en-GB"/>
          </a:p>
        </p:txBody>
      </p:sp>
    </p:spTree>
    <p:extLst>
      <p:ext uri="{BB962C8B-B14F-4D97-AF65-F5344CB8AC3E}">
        <p14:creationId xmlns:p14="http://schemas.microsoft.com/office/powerpoint/2010/main" val="3505273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867912" y="1298448"/>
            <a:ext cx="7315200" cy="3255264"/>
          </a:xfrm>
        </p:spPr>
        <p:txBody>
          <a:bodyPr anchor="b">
            <a:normAutofit/>
          </a:bodyPr>
          <a:lstStyle>
            <a:lvl1pPr>
              <a:defRPr sz="5900" b="0" spc="-100" baseline="0">
                <a:solidFill>
                  <a:schemeClr val="tx1">
                    <a:lumMod val="65000"/>
                    <a:lumOff val="3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3886200" y="4672584"/>
            <a:ext cx="7315200" cy="914400"/>
          </a:xfrm>
        </p:spPr>
        <p:txBody>
          <a:bodyPr anchor="t">
            <a:normAutofit/>
          </a:bodyPr>
          <a:lstStyle>
            <a:lvl1pPr marL="0" indent="0">
              <a:buNone/>
              <a:defRPr sz="2200" cap="none" spc="0" baseline="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FCC8CAC-D16D-497E-B106-F2414DD0ACC5}" type="datetimeFigureOut">
              <a:rPr lang="en-GB" smtClean="0"/>
              <a:t>14/09/2026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23C8E25-0502-4BAD-852D-D69679C2F10A}" type="slidenum">
              <a:rPr lang="en-GB" smtClean="0"/>
              <a:t>‹#›</a:t>
            </a:fld>
            <a:endParaRPr lang="en-GB"/>
          </a:p>
        </p:txBody>
      </p:sp>
    </p:spTree>
    <p:extLst>
      <p:ext uri="{BB962C8B-B14F-4D97-AF65-F5344CB8AC3E}">
        <p14:creationId xmlns:p14="http://schemas.microsoft.com/office/powerpoint/2010/main" val="4664763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867912"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818120"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6FCC8CAC-D16D-497E-B106-F2414DD0ACC5}" type="datetimeFigureOut">
              <a:rPr lang="en-GB" smtClean="0"/>
              <a:t>14/09/2026</a:t>
            </a:fld>
            <a:endParaRPr lang="en-GB"/>
          </a:p>
        </p:txBody>
      </p:sp>
      <p:sp>
        <p:nvSpPr>
          <p:cNvPr id="9" name="Footer Placeholder 8"/>
          <p:cNvSpPr>
            <a:spLocks noGrp="1"/>
          </p:cNvSpPr>
          <p:nvPr>
            <p:ph type="ftr" sz="quarter" idx="11"/>
          </p:nvPr>
        </p:nvSpPr>
        <p:spPr/>
        <p:txBody>
          <a:bodyPr/>
          <a:lstStyle/>
          <a:p>
            <a:endParaRPr lang="en-GB"/>
          </a:p>
        </p:txBody>
      </p:sp>
      <p:sp>
        <p:nvSpPr>
          <p:cNvPr id="10" name="Slide Number Placeholder 9"/>
          <p:cNvSpPr>
            <a:spLocks noGrp="1"/>
          </p:cNvSpPr>
          <p:nvPr>
            <p:ph type="sldNum" sz="quarter" idx="12"/>
          </p:nvPr>
        </p:nvSpPr>
        <p:spPr/>
        <p:txBody>
          <a:bodyPr/>
          <a:lstStyle/>
          <a:p>
            <a:fld id="{B23C8E25-0502-4BAD-852D-D69679C2F10A}" type="slidenum">
              <a:rPr lang="en-GB" smtClean="0"/>
              <a:t>‹#›</a:t>
            </a:fld>
            <a:endParaRPr lang="en-GB"/>
          </a:p>
        </p:txBody>
      </p:sp>
    </p:spTree>
    <p:extLst>
      <p:ext uri="{BB962C8B-B14F-4D97-AF65-F5344CB8AC3E}">
        <p14:creationId xmlns:p14="http://schemas.microsoft.com/office/powerpoint/2010/main" val="38610700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3867912" y="1023586"/>
            <a:ext cx="3474720" cy="807720"/>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3867912"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818463" y="1023586"/>
            <a:ext cx="3474720" cy="813171"/>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818463"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p:cNvSpPr>
            <a:spLocks noGrp="1"/>
          </p:cNvSpPr>
          <p:nvPr>
            <p:ph type="dt" sz="half" idx="10"/>
          </p:nvPr>
        </p:nvSpPr>
        <p:spPr/>
        <p:txBody>
          <a:bodyPr/>
          <a:lstStyle/>
          <a:p>
            <a:fld id="{6FCC8CAC-D16D-497E-B106-F2414DD0ACC5}" type="datetimeFigureOut">
              <a:rPr lang="en-GB" smtClean="0"/>
              <a:t>14/09/2026</a:t>
            </a:fld>
            <a:endParaRPr lang="en-GB"/>
          </a:p>
        </p:txBody>
      </p:sp>
      <p:sp>
        <p:nvSpPr>
          <p:cNvPr id="11" name="Footer Placeholder 10"/>
          <p:cNvSpPr>
            <a:spLocks noGrp="1"/>
          </p:cNvSpPr>
          <p:nvPr>
            <p:ph type="ftr" sz="quarter" idx="11"/>
          </p:nvPr>
        </p:nvSpPr>
        <p:spPr/>
        <p:txBody>
          <a:bodyPr/>
          <a:lstStyle/>
          <a:p>
            <a:endParaRPr lang="en-GB"/>
          </a:p>
        </p:txBody>
      </p:sp>
      <p:sp>
        <p:nvSpPr>
          <p:cNvPr id="12" name="Slide Number Placeholder 11"/>
          <p:cNvSpPr>
            <a:spLocks noGrp="1"/>
          </p:cNvSpPr>
          <p:nvPr>
            <p:ph type="sldNum" sz="quarter" idx="12"/>
          </p:nvPr>
        </p:nvSpPr>
        <p:spPr/>
        <p:txBody>
          <a:bodyPr/>
          <a:lstStyle/>
          <a:p>
            <a:fld id="{B23C8E25-0502-4BAD-852D-D69679C2F10A}" type="slidenum">
              <a:rPr lang="en-GB" smtClean="0"/>
              <a:t>‹#›</a:t>
            </a:fld>
            <a:endParaRPr lang="en-GB"/>
          </a:p>
        </p:txBody>
      </p:sp>
    </p:spTree>
    <p:extLst>
      <p:ext uri="{BB962C8B-B14F-4D97-AF65-F5344CB8AC3E}">
        <p14:creationId xmlns:p14="http://schemas.microsoft.com/office/powerpoint/2010/main" val="34731554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2" name="Date Placeholder 1"/>
          <p:cNvSpPr>
            <a:spLocks noGrp="1"/>
          </p:cNvSpPr>
          <p:nvPr>
            <p:ph type="dt" sz="half" idx="10"/>
          </p:nvPr>
        </p:nvSpPr>
        <p:spPr/>
        <p:txBody>
          <a:bodyPr/>
          <a:lstStyle/>
          <a:p>
            <a:fld id="{6FCC8CAC-D16D-497E-B106-F2414DD0ACC5}" type="datetimeFigureOut">
              <a:rPr lang="en-GB" smtClean="0"/>
              <a:t>14/09/2026</a:t>
            </a:fld>
            <a:endParaRPr lang="en-GB"/>
          </a:p>
        </p:txBody>
      </p:sp>
      <p:sp>
        <p:nvSpPr>
          <p:cNvPr id="7" name="Footer Placeholder 6"/>
          <p:cNvSpPr>
            <a:spLocks noGrp="1"/>
          </p:cNvSpPr>
          <p:nvPr>
            <p:ph type="ftr" sz="quarter" idx="11"/>
          </p:nvPr>
        </p:nvSpPr>
        <p:spPr/>
        <p:txBody>
          <a:bodyPr/>
          <a:lstStyle/>
          <a:p>
            <a:endParaRPr lang="en-GB"/>
          </a:p>
        </p:txBody>
      </p:sp>
      <p:sp>
        <p:nvSpPr>
          <p:cNvPr id="8" name="Slide Number Placeholder 7"/>
          <p:cNvSpPr>
            <a:spLocks noGrp="1"/>
          </p:cNvSpPr>
          <p:nvPr>
            <p:ph type="sldNum" sz="quarter" idx="12"/>
          </p:nvPr>
        </p:nvSpPr>
        <p:spPr/>
        <p:txBody>
          <a:bodyPr/>
          <a:lstStyle/>
          <a:p>
            <a:fld id="{B23C8E25-0502-4BAD-852D-D69679C2F10A}" type="slidenum">
              <a:rPr lang="en-GB" smtClean="0"/>
              <a:t>‹#›</a:t>
            </a:fld>
            <a:endParaRPr lang="en-GB"/>
          </a:p>
        </p:txBody>
      </p:sp>
    </p:spTree>
    <p:extLst>
      <p:ext uri="{BB962C8B-B14F-4D97-AF65-F5344CB8AC3E}">
        <p14:creationId xmlns:p14="http://schemas.microsoft.com/office/powerpoint/2010/main" val="7777211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6FCC8CAC-D16D-497E-B106-F2414DD0ACC5}" type="datetimeFigureOut">
              <a:rPr lang="en-GB" smtClean="0"/>
              <a:t>14/09/2026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23C8E25-0502-4BAD-852D-D69679C2F10A}" type="slidenum">
              <a:rPr lang="en-GB" smtClean="0"/>
              <a:t>‹#›</a:t>
            </a:fld>
            <a:endParaRPr lang="en-GB"/>
          </a:p>
        </p:txBody>
      </p:sp>
    </p:spTree>
    <p:extLst>
      <p:ext uri="{BB962C8B-B14F-4D97-AF65-F5344CB8AC3E}">
        <p14:creationId xmlns:p14="http://schemas.microsoft.com/office/powerpoint/2010/main" val="29923776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baseline="0"/>
            </a:lvl1pPr>
          </a:lstStyle>
          <a:p>
            <a:r>
              <a:rPr lang="en-US"/>
              <a:t>Click to edit Master title style</a:t>
            </a:r>
            <a:endParaRPr lang="en-US" dirty="0"/>
          </a:p>
        </p:txBody>
      </p:sp>
      <p:sp>
        <p:nvSpPr>
          <p:cNvPr id="3" name="Content Placeholder 2"/>
          <p:cNvSpPr>
            <a:spLocks noGrp="1"/>
          </p:cNvSpPr>
          <p:nvPr>
            <p:ph idx="1"/>
          </p:nvPr>
        </p:nvSpPr>
        <p:spPr>
          <a:xfrm>
            <a:off x="3867912" y="868680"/>
            <a:ext cx="731520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6032" y="3494176"/>
            <a:ext cx="2834640" cy="2321990"/>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p:cNvSpPr>
            <a:spLocks noGrp="1"/>
          </p:cNvSpPr>
          <p:nvPr>
            <p:ph type="dt" sz="half" idx="10"/>
          </p:nvPr>
        </p:nvSpPr>
        <p:spPr/>
        <p:txBody>
          <a:bodyPr/>
          <a:lstStyle/>
          <a:p>
            <a:fld id="{6FCC8CAC-D16D-497E-B106-F2414DD0ACC5}" type="datetimeFigureOut">
              <a:rPr lang="en-GB" smtClean="0"/>
              <a:t>14/09/2026</a:t>
            </a:fld>
            <a:endParaRPr lang="en-GB"/>
          </a:p>
        </p:txBody>
      </p:sp>
      <p:sp>
        <p:nvSpPr>
          <p:cNvPr id="9" name="Footer Placeholder 8"/>
          <p:cNvSpPr>
            <a:spLocks noGrp="1"/>
          </p:cNvSpPr>
          <p:nvPr>
            <p:ph type="ftr" sz="quarter" idx="11"/>
          </p:nvPr>
        </p:nvSpPr>
        <p:spPr/>
        <p:txBody>
          <a:bodyPr/>
          <a:lstStyle/>
          <a:p>
            <a:endParaRPr lang="en-GB"/>
          </a:p>
        </p:txBody>
      </p:sp>
      <p:sp>
        <p:nvSpPr>
          <p:cNvPr id="10" name="Slide Number Placeholder 9"/>
          <p:cNvSpPr>
            <a:spLocks noGrp="1"/>
          </p:cNvSpPr>
          <p:nvPr>
            <p:ph type="sldNum" sz="quarter" idx="12"/>
          </p:nvPr>
        </p:nvSpPr>
        <p:spPr/>
        <p:txBody>
          <a:bodyPr/>
          <a:lstStyle/>
          <a:p>
            <a:fld id="{B23C8E25-0502-4BAD-852D-D69679C2F10A}" type="slidenum">
              <a:rPr lang="en-GB" smtClean="0"/>
              <a:t>‹#›</a:t>
            </a:fld>
            <a:endParaRPr lang="en-GB"/>
          </a:p>
        </p:txBody>
      </p:sp>
    </p:spTree>
    <p:extLst>
      <p:ext uri="{BB962C8B-B14F-4D97-AF65-F5344CB8AC3E}">
        <p14:creationId xmlns:p14="http://schemas.microsoft.com/office/powerpoint/2010/main" val="26871452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3570644" y="767419"/>
            <a:ext cx="8115230" cy="5330952"/>
          </a:xfrm>
          <a:solidFill>
            <a:schemeClr val="bg1">
              <a:lumMod val="75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256032" y="3493008"/>
            <a:ext cx="2834640" cy="2322576"/>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p:cNvSpPr>
            <a:spLocks noGrp="1"/>
          </p:cNvSpPr>
          <p:nvPr>
            <p:ph type="dt" sz="half" idx="10"/>
          </p:nvPr>
        </p:nvSpPr>
        <p:spPr/>
        <p:txBody>
          <a:bodyPr/>
          <a:lstStyle/>
          <a:p>
            <a:fld id="{6FCC8CAC-D16D-497E-B106-F2414DD0ACC5}" type="datetimeFigureOut">
              <a:rPr lang="en-GB" smtClean="0"/>
              <a:t>14/09/2026</a:t>
            </a:fld>
            <a:endParaRPr lang="en-GB"/>
          </a:p>
        </p:txBody>
      </p:sp>
      <p:sp>
        <p:nvSpPr>
          <p:cNvPr id="9" name="Footer Placeholder 8"/>
          <p:cNvSpPr>
            <a:spLocks noGrp="1"/>
          </p:cNvSpPr>
          <p:nvPr>
            <p:ph type="ftr" sz="quarter" idx="11"/>
          </p:nvPr>
        </p:nvSpPr>
        <p:spPr>
          <a:xfrm>
            <a:off x="3499101" y="6356350"/>
            <a:ext cx="5911517" cy="365125"/>
          </a:xfrm>
        </p:spPr>
        <p:txBody>
          <a:bodyPr/>
          <a:lstStyle/>
          <a:p>
            <a:endParaRPr lang="en-GB"/>
          </a:p>
        </p:txBody>
      </p:sp>
      <p:sp>
        <p:nvSpPr>
          <p:cNvPr id="10" name="Slide Number Placeholder 9"/>
          <p:cNvSpPr>
            <a:spLocks noGrp="1"/>
          </p:cNvSpPr>
          <p:nvPr>
            <p:ph type="sldNum" sz="quarter" idx="12"/>
          </p:nvPr>
        </p:nvSpPr>
        <p:spPr/>
        <p:txBody>
          <a:bodyPr/>
          <a:lstStyle/>
          <a:p>
            <a:fld id="{B23C8E25-0502-4BAD-852D-D69679C2F10A}" type="slidenum">
              <a:rPr lang="en-GB" smtClean="0"/>
              <a:t>‹#›</a:t>
            </a:fld>
            <a:endParaRPr lang="en-GB"/>
          </a:p>
        </p:txBody>
      </p:sp>
    </p:spTree>
    <p:extLst>
      <p:ext uri="{BB962C8B-B14F-4D97-AF65-F5344CB8AC3E}">
        <p14:creationId xmlns:p14="http://schemas.microsoft.com/office/powerpoint/2010/main" val="26153668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FCC8CAC-D16D-497E-B106-F2414DD0ACC5}" type="datetimeFigureOut">
              <a:rPr lang="en-GB" smtClean="0"/>
              <a:t>14/09/2026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23C8E25-0502-4BAD-852D-D69679C2F10A}" type="slidenum">
              <a:rPr lang="en-GB" smtClean="0"/>
              <a:t>‹#›</a:t>
            </a:fld>
            <a:endParaRPr lang="en-GB"/>
          </a:p>
        </p:txBody>
      </p:sp>
    </p:spTree>
    <p:extLst>
      <p:ext uri="{BB962C8B-B14F-4D97-AF65-F5344CB8AC3E}">
        <p14:creationId xmlns:p14="http://schemas.microsoft.com/office/powerpoint/2010/main" val="7607325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81000" y="990600"/>
            <a:ext cx="2819400" cy="4953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867912" y="868680"/>
            <a:ext cx="7315200" cy="512064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FCC8CAC-D16D-497E-B106-F2414DD0ACC5}" type="datetimeFigureOut">
              <a:rPr lang="en-GB" smtClean="0"/>
              <a:t>14/09/2026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23C8E25-0502-4BAD-852D-D69679C2F10A}" type="slidenum">
              <a:rPr lang="en-GB" smtClean="0"/>
              <a:t>‹#›</a:t>
            </a:fld>
            <a:endParaRPr lang="en-GB"/>
          </a:p>
        </p:txBody>
      </p:sp>
    </p:spTree>
    <p:extLst>
      <p:ext uri="{BB962C8B-B14F-4D97-AF65-F5344CB8AC3E}">
        <p14:creationId xmlns:p14="http://schemas.microsoft.com/office/powerpoint/2010/main" val="27483148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758952"/>
            <a:ext cx="3443590" cy="5330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Placeholder 1"/>
          <p:cNvSpPr>
            <a:spLocks noGrp="1"/>
          </p:cNvSpPr>
          <p:nvPr>
            <p:ph type="title"/>
          </p:nvPr>
        </p:nvSpPr>
        <p:spPr>
          <a:xfrm>
            <a:off x="252919" y="1123837"/>
            <a:ext cx="2947482" cy="460118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8" name="Rectangle 37"/>
          <p:cNvSpPr/>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3" name="Text Placeholder 2"/>
          <p:cNvSpPr>
            <a:spLocks noGrp="1"/>
          </p:cNvSpPr>
          <p:nvPr>
            <p:ph type="body" idx="1"/>
          </p:nvPr>
        </p:nvSpPr>
        <p:spPr>
          <a:xfrm>
            <a:off x="3869268" y="864108"/>
            <a:ext cx="7315200" cy="5120640"/>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62465" y="6356350"/>
            <a:ext cx="2743200"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fld id="{6FCC8CAC-D16D-497E-B106-F2414DD0ACC5}" type="datetimeFigureOut">
              <a:rPr lang="en-GB" smtClean="0"/>
              <a:t>14/09/2026</a:t>
            </a:fld>
            <a:endParaRPr lang="en-GB"/>
          </a:p>
        </p:txBody>
      </p:sp>
      <p:sp>
        <p:nvSpPr>
          <p:cNvPr id="5" name="Footer Placeholder 4"/>
          <p:cNvSpPr>
            <a:spLocks noGrp="1"/>
          </p:cNvSpPr>
          <p:nvPr>
            <p:ph type="ftr" sz="quarter" idx="3"/>
          </p:nvPr>
        </p:nvSpPr>
        <p:spPr>
          <a:xfrm>
            <a:off x="3869268" y="6356350"/>
            <a:ext cx="5911517"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endParaRPr lang="en-GB"/>
          </a:p>
        </p:txBody>
      </p:sp>
      <p:sp>
        <p:nvSpPr>
          <p:cNvPr id="6" name="Slide Number Placeholder 5"/>
          <p:cNvSpPr>
            <a:spLocks noGrp="1"/>
          </p:cNvSpPr>
          <p:nvPr>
            <p:ph type="sldNum" sz="quarter" idx="4"/>
          </p:nvPr>
        </p:nvSpPr>
        <p:spPr>
          <a:xfrm>
            <a:off x="10634135" y="6356350"/>
            <a:ext cx="1530927" cy="365125"/>
          </a:xfrm>
          <a:prstGeom prst="rect">
            <a:avLst/>
          </a:prstGeom>
        </p:spPr>
        <p:txBody>
          <a:bodyPr vert="horz" lIns="91440" tIns="45720" rIns="91440" bIns="45720" rtlCol="0" anchor="ctr"/>
          <a:lstStyle>
            <a:lvl1pPr algn="r">
              <a:defRPr sz="1200" b="1">
                <a:solidFill>
                  <a:schemeClr val="accent1"/>
                </a:solidFill>
              </a:defRPr>
            </a:lvl1pPr>
          </a:lstStyle>
          <a:p>
            <a:fld id="{B23C8E25-0502-4BAD-852D-D69679C2F10A}" type="slidenum">
              <a:rPr lang="en-GB" smtClean="0"/>
              <a:t>‹#›</a:t>
            </a:fld>
            <a:endParaRPr lang="en-GB"/>
          </a:p>
        </p:txBody>
      </p:sp>
    </p:spTree>
    <p:extLst>
      <p:ext uri="{BB962C8B-B14F-4D97-AF65-F5344CB8AC3E}">
        <p14:creationId xmlns:p14="http://schemas.microsoft.com/office/powerpoint/2010/main" val="3824785967"/>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defTabSz="914400" rtl="0" eaLnBrk="1" latinLnBrk="0" hangingPunct="1">
        <a:lnSpc>
          <a:spcPct val="90000"/>
        </a:lnSpc>
        <a:spcBef>
          <a:spcPct val="0"/>
        </a:spcBef>
        <a:buNone/>
        <a:defRPr sz="3600" kern="1200" spc="-60" baseline="0">
          <a:solidFill>
            <a:srgbClr val="FFFFFF"/>
          </a:solid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buClr>
        <a:buFont typeface="Wingdings 2" pitchFamily="18" charset="2"/>
        <a:buChar char=""/>
        <a:defRPr sz="2000" kern="1200">
          <a:solidFill>
            <a:schemeClr val="tx1">
              <a:lumMod val="65000"/>
              <a:lumOff val="35000"/>
            </a:schemeClr>
          </a:solidFill>
          <a:latin typeface="+mn-lt"/>
          <a:ea typeface="+mn-ea"/>
          <a:cs typeface="+mn-cs"/>
        </a:defRPr>
      </a:lvl1pPr>
      <a:lvl2pPr marL="6858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800" kern="1200">
          <a:solidFill>
            <a:schemeClr val="tx1">
              <a:lumMod val="65000"/>
              <a:lumOff val="35000"/>
            </a:schemeClr>
          </a:solidFill>
          <a:latin typeface="+mn-lt"/>
          <a:ea typeface="+mn-ea"/>
          <a:cs typeface="+mn-cs"/>
        </a:defRPr>
      </a:lvl2pPr>
      <a:lvl3pPr marL="11430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3pPr>
      <a:lvl4pPr marL="16002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4pPr>
      <a:lvl5pPr marL="20574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hyperlink" Target="https://www.cookridgeprimary.co.uk/homepage/statutory/curriculum-offer/english/year-1-reading/"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image" Target="../media/image22.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361405" y="1775506"/>
            <a:ext cx="9144000" cy="2387600"/>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5900" kern="1200" spc="-100" baseline="0">
                <a:solidFill>
                  <a:srgbClr val="FFFFFF"/>
                </a:solidFill>
                <a:latin typeface="+mj-lt"/>
                <a:ea typeface="+mj-ea"/>
                <a:cs typeface="+mj-cs"/>
              </a:defRPr>
            </a:lvl1pPr>
          </a:lstStyle>
          <a:p>
            <a:r>
              <a:rPr lang="en-GB" sz="6600" dirty="0">
                <a:latin typeface="Sassoon Infant Std" panose="020B0503020103030203" pitchFamily="34" charset="0"/>
                <a:cs typeface="Calibri" panose="020F0502020204030204" pitchFamily="34" charset="0"/>
              </a:rPr>
              <a:t>Year 1 Parents’ Meeting </a:t>
            </a:r>
          </a:p>
        </p:txBody>
      </p:sp>
      <p:pic>
        <p:nvPicPr>
          <p:cNvPr id="5" name="Picture 2" descr="Callist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39656" y="1210900"/>
            <a:ext cx="1447800" cy="15144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DOWMAT Web main logo alt 1 208x5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72956" y="3169511"/>
            <a:ext cx="1981200" cy="4857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45057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allist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2034" y="2865133"/>
            <a:ext cx="1447800" cy="151447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DOWMAT Web main logo alt 1 208x5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5334" y="4823744"/>
            <a:ext cx="1981200" cy="48577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423949" y="972589"/>
            <a:ext cx="2568633" cy="830997"/>
          </a:xfrm>
          <a:prstGeom prst="rect">
            <a:avLst/>
          </a:prstGeom>
          <a:noFill/>
        </p:spPr>
        <p:txBody>
          <a:bodyPr wrap="square" rtlCol="0">
            <a:spAutoFit/>
          </a:bodyPr>
          <a:lstStyle/>
          <a:p>
            <a:pPr algn="ctr"/>
            <a:r>
              <a:rPr lang="en-GB" sz="4800" b="1" dirty="0">
                <a:latin typeface="Sassoon Infant Std" panose="020B0503020103030203" pitchFamily="34" charset="0"/>
              </a:rPr>
              <a:t>Reading</a:t>
            </a:r>
          </a:p>
        </p:txBody>
      </p:sp>
      <p:pic>
        <p:nvPicPr>
          <p:cNvPr id="1026"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b="25521"/>
          <a:stretch/>
        </p:blipFill>
        <p:spPr bwMode="auto">
          <a:xfrm>
            <a:off x="3496060" y="83890"/>
            <a:ext cx="5260369" cy="602513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6" name="Explosion 2 5"/>
          <p:cNvSpPr/>
          <p:nvPr/>
        </p:nvSpPr>
        <p:spPr>
          <a:xfrm>
            <a:off x="8836530" y="286979"/>
            <a:ext cx="3355571" cy="1895302"/>
          </a:xfrm>
          <a:prstGeom prst="irregularSeal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latin typeface="Sassoon Infant Std" panose="020B0503020103030203" pitchFamily="34" charset="0"/>
              </a:rPr>
              <a:t>Comprehension</a:t>
            </a:r>
          </a:p>
        </p:txBody>
      </p:sp>
      <p:sp>
        <p:nvSpPr>
          <p:cNvPr id="7" name="TextBox 6"/>
          <p:cNvSpPr txBox="1"/>
          <p:nvPr/>
        </p:nvSpPr>
        <p:spPr>
          <a:xfrm>
            <a:off x="8898532" y="2476459"/>
            <a:ext cx="2601884" cy="4247317"/>
          </a:xfrm>
          <a:prstGeom prst="rect">
            <a:avLst/>
          </a:prstGeom>
          <a:noFill/>
        </p:spPr>
        <p:txBody>
          <a:bodyPr wrap="square" rtlCol="0">
            <a:spAutoFit/>
          </a:bodyPr>
          <a:lstStyle/>
          <a:p>
            <a:r>
              <a:rPr lang="en-GB" b="1" u="sng" dirty="0">
                <a:latin typeface="Sassoon Infant Std" panose="020B0503020103030203" pitchFamily="34" charset="0"/>
              </a:rPr>
              <a:t>Expectations</a:t>
            </a:r>
          </a:p>
          <a:p>
            <a:endParaRPr lang="en-GB" b="1" u="sng" dirty="0">
              <a:latin typeface="Sassoon Infant Std" panose="020B0503020103030203" pitchFamily="34" charset="0"/>
            </a:endParaRPr>
          </a:p>
          <a:p>
            <a:pPr marL="285750" indent="-285750">
              <a:buFont typeface="Arial" panose="020B0604020202020204" pitchFamily="34" charset="0"/>
              <a:buChar char="•"/>
            </a:pPr>
            <a:r>
              <a:rPr lang="en-GB" dirty="0">
                <a:latin typeface="Sassoon Infant Std" panose="020B0503020103030203" pitchFamily="34" charset="0"/>
              </a:rPr>
              <a:t>Children should be reading at least 3 times a week. </a:t>
            </a:r>
          </a:p>
          <a:p>
            <a:endParaRPr lang="en-GB" dirty="0">
              <a:latin typeface="Sassoon Infant Std" panose="020B0503020103030203" pitchFamily="34" charset="0"/>
            </a:endParaRPr>
          </a:p>
          <a:p>
            <a:pPr marL="285750" indent="-285750">
              <a:buFont typeface="Arial" panose="020B0604020202020204" pitchFamily="34" charset="0"/>
              <a:buChar char="•"/>
            </a:pPr>
            <a:r>
              <a:rPr lang="en-GB" dirty="0">
                <a:latin typeface="Sassoon Infant Std" panose="020B0503020103030203" pitchFamily="34" charset="0"/>
              </a:rPr>
              <a:t>School books are to imbed phonics. </a:t>
            </a:r>
          </a:p>
          <a:p>
            <a:endParaRPr lang="en-GB" dirty="0">
              <a:latin typeface="Sassoon Infant Std" panose="020B0503020103030203" pitchFamily="34" charset="0"/>
            </a:endParaRPr>
          </a:p>
          <a:p>
            <a:pPr marL="285750" indent="-285750">
              <a:buFont typeface="Arial" panose="020B0604020202020204" pitchFamily="34" charset="0"/>
              <a:buChar char="•"/>
            </a:pPr>
            <a:r>
              <a:rPr lang="en-GB" dirty="0">
                <a:latin typeface="Sassoon Infant Std" panose="020B0503020103030203" pitchFamily="34" charset="0"/>
              </a:rPr>
              <a:t>Books that interest your child are encouraged as well. </a:t>
            </a:r>
          </a:p>
          <a:p>
            <a:endParaRPr lang="en-GB" dirty="0">
              <a:latin typeface="Sassoon Infant Std" panose="020B0503020103030203" pitchFamily="34" charset="0"/>
            </a:endParaRPr>
          </a:p>
          <a:p>
            <a:pPr marL="285750" indent="-285750">
              <a:buFont typeface="Arial" panose="020B0604020202020204" pitchFamily="34" charset="0"/>
              <a:buChar char="•"/>
            </a:pPr>
            <a:r>
              <a:rPr lang="en-GB" dirty="0">
                <a:latin typeface="Sassoon Infant Std" panose="020B0503020103030203" pitchFamily="34" charset="0"/>
              </a:rPr>
              <a:t>Write any reading you do in the yellow book.</a:t>
            </a:r>
          </a:p>
        </p:txBody>
      </p:sp>
    </p:spTree>
    <p:extLst>
      <p:ext uri="{BB962C8B-B14F-4D97-AF65-F5344CB8AC3E}">
        <p14:creationId xmlns:p14="http://schemas.microsoft.com/office/powerpoint/2010/main" val="14344533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allist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2034" y="2865133"/>
            <a:ext cx="1447800" cy="151447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DOWMAT Web main logo alt 1 208x5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5334" y="4823744"/>
            <a:ext cx="1981200" cy="48577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423949" y="972589"/>
            <a:ext cx="2568633" cy="830997"/>
          </a:xfrm>
          <a:prstGeom prst="rect">
            <a:avLst/>
          </a:prstGeom>
          <a:noFill/>
        </p:spPr>
        <p:txBody>
          <a:bodyPr wrap="square" rtlCol="0">
            <a:spAutoFit/>
          </a:bodyPr>
          <a:lstStyle/>
          <a:p>
            <a:pPr algn="ctr"/>
            <a:r>
              <a:rPr lang="en-GB" sz="4800" b="1" dirty="0">
                <a:latin typeface="Sassoon Infant Std" panose="020B0503020103030203" pitchFamily="34" charset="0"/>
              </a:rPr>
              <a:t>Reading</a:t>
            </a:r>
          </a:p>
        </p:txBody>
      </p:sp>
      <p:sp>
        <p:nvSpPr>
          <p:cNvPr id="3" name="TextBox 2"/>
          <p:cNvSpPr txBox="1"/>
          <p:nvPr/>
        </p:nvSpPr>
        <p:spPr>
          <a:xfrm>
            <a:off x="3890356" y="382232"/>
            <a:ext cx="7082444" cy="1200329"/>
          </a:xfrm>
          <a:prstGeom prst="rect">
            <a:avLst/>
          </a:prstGeom>
          <a:noFill/>
        </p:spPr>
        <p:txBody>
          <a:bodyPr wrap="square" rtlCol="0">
            <a:spAutoFit/>
          </a:bodyPr>
          <a:lstStyle/>
          <a:p>
            <a:pPr algn="ctr"/>
            <a:r>
              <a:rPr lang="en-GB" dirty="0">
                <a:latin typeface="Sassoon Infant Std" panose="020B0503020103030203" pitchFamily="34" charset="0"/>
              </a:rPr>
              <a:t>What does the expected level of reading look like in year one? </a:t>
            </a:r>
          </a:p>
          <a:p>
            <a:endParaRPr lang="en-GB" dirty="0">
              <a:latin typeface="Sassoon Infant Std" panose="020B0503020103030203" pitchFamily="34" charset="0"/>
            </a:endParaRPr>
          </a:p>
          <a:p>
            <a:endParaRPr lang="en-GB" dirty="0"/>
          </a:p>
          <a:p>
            <a:endParaRPr lang="en-GB" dirty="0"/>
          </a:p>
        </p:txBody>
      </p:sp>
      <p:pic>
        <p:nvPicPr>
          <p:cNvPr id="6" name="Picture 5">
            <a:hlinkClick r:id="rId4"/>
          </p:cNvPr>
          <p:cNvPicPr>
            <a:picLocks noChangeAspect="1"/>
          </p:cNvPicPr>
          <p:nvPr/>
        </p:nvPicPr>
        <p:blipFill rotWithShape="1">
          <a:blip r:embed="rId5"/>
          <a:srcRect l="49229"/>
          <a:stretch/>
        </p:blipFill>
        <p:spPr>
          <a:xfrm>
            <a:off x="5535731" y="866176"/>
            <a:ext cx="3791693" cy="2119241"/>
          </a:xfrm>
          <a:prstGeom prst="rect">
            <a:avLst/>
          </a:prstGeom>
        </p:spPr>
      </p:pic>
      <p:pic>
        <p:nvPicPr>
          <p:cNvPr id="2052" name="Picture 4" descr="https://www.cookridgeprimary.co.uk/wp-content/uploads/2021/10/Year-1-60-Second-Read-238x300.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351584" y="3250250"/>
            <a:ext cx="2696268" cy="3398657"/>
          </a:xfrm>
          <a:prstGeom prst="rect">
            <a:avLst/>
          </a:prstGeom>
          <a:noFill/>
          <a:extLst>
            <a:ext uri="{909E8E84-426E-40DD-AFC4-6F175D3DCCD1}">
              <a14:hiddenFill xmlns:a14="http://schemas.microsoft.com/office/drawing/2010/main">
                <a:solidFill>
                  <a:srgbClr val="FFFFFF"/>
                </a:solidFill>
              </a14:hiddenFill>
            </a:ext>
          </a:extLst>
        </p:spPr>
      </p:pic>
      <p:sp>
        <p:nvSpPr>
          <p:cNvPr id="12" name="Explosion 2 11"/>
          <p:cNvSpPr/>
          <p:nvPr/>
        </p:nvSpPr>
        <p:spPr>
          <a:xfrm>
            <a:off x="8002992" y="2985417"/>
            <a:ext cx="3355571" cy="3053711"/>
          </a:xfrm>
          <a:prstGeom prst="irregularSeal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u="sng" dirty="0">
                <a:latin typeface="Sassoon Infant Std" panose="020B0503020103030203" pitchFamily="34" charset="0"/>
              </a:rPr>
              <a:t>Greater Depth</a:t>
            </a:r>
          </a:p>
          <a:p>
            <a:pPr algn="ctr"/>
            <a:r>
              <a:rPr lang="en-GB" sz="1600" dirty="0">
                <a:latin typeface="Sassoon Infant Std" panose="020B0503020103030203" pitchFamily="34" charset="0"/>
              </a:rPr>
              <a:t>Comprehension and fluency</a:t>
            </a:r>
          </a:p>
        </p:txBody>
      </p:sp>
    </p:spTree>
    <p:extLst>
      <p:ext uri="{BB962C8B-B14F-4D97-AF65-F5344CB8AC3E}">
        <p14:creationId xmlns:p14="http://schemas.microsoft.com/office/powerpoint/2010/main" val="32330902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allist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2034" y="2865133"/>
            <a:ext cx="1447800" cy="151447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DOWMAT Web main logo alt 1 208x5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5334" y="4823744"/>
            <a:ext cx="1981200" cy="48577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423949" y="972589"/>
            <a:ext cx="2568633" cy="584775"/>
          </a:xfrm>
          <a:prstGeom prst="rect">
            <a:avLst/>
          </a:prstGeom>
          <a:noFill/>
        </p:spPr>
        <p:txBody>
          <a:bodyPr wrap="square" rtlCol="0">
            <a:spAutoFit/>
          </a:bodyPr>
          <a:lstStyle/>
          <a:p>
            <a:pPr algn="ctr"/>
            <a:r>
              <a:rPr lang="en-GB" sz="3200" b="1" dirty="0">
                <a:latin typeface="Sassoon Infant Std" panose="020B0503020103030203" pitchFamily="34" charset="0"/>
              </a:rPr>
              <a:t>Phonics</a:t>
            </a:r>
          </a:p>
        </p:txBody>
      </p:sp>
      <p:pic>
        <p:nvPicPr>
          <p:cNvPr id="20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00943" y="0"/>
            <a:ext cx="4474465" cy="336472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2051"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59768" y="3364723"/>
            <a:ext cx="4346011" cy="332998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14671774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allist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2034" y="2865133"/>
            <a:ext cx="1447800" cy="151447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DOWMAT Web main logo alt 1 208x5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5334" y="4823744"/>
            <a:ext cx="1981200" cy="48577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423949" y="972589"/>
            <a:ext cx="2568633" cy="830997"/>
          </a:xfrm>
          <a:prstGeom prst="rect">
            <a:avLst/>
          </a:prstGeom>
          <a:noFill/>
        </p:spPr>
        <p:txBody>
          <a:bodyPr wrap="square" rtlCol="0">
            <a:spAutoFit/>
          </a:bodyPr>
          <a:lstStyle/>
          <a:p>
            <a:pPr algn="ctr"/>
            <a:r>
              <a:rPr lang="en-GB" sz="4800" b="1" dirty="0">
                <a:latin typeface="Sassoon Infant Std" panose="020B0503020103030203" pitchFamily="34" charset="0"/>
              </a:rPr>
              <a:t>Reading</a:t>
            </a:r>
          </a:p>
        </p:txBody>
      </p:sp>
      <p:sp>
        <p:nvSpPr>
          <p:cNvPr id="10" name="TextBox 9"/>
          <p:cNvSpPr txBox="1"/>
          <p:nvPr/>
        </p:nvSpPr>
        <p:spPr>
          <a:xfrm>
            <a:off x="3465025" y="854056"/>
            <a:ext cx="4273508" cy="1354217"/>
          </a:xfrm>
          <a:prstGeom prst="rect">
            <a:avLst/>
          </a:prstGeom>
          <a:noFill/>
        </p:spPr>
        <p:txBody>
          <a:bodyPr wrap="square" rtlCol="0">
            <a:spAutoFit/>
          </a:bodyPr>
          <a:lstStyle/>
          <a:p>
            <a:pPr algn="ctr"/>
            <a:r>
              <a:rPr lang="en-GB" sz="2800" dirty="0">
                <a:latin typeface="Sassoon Infant Std" panose="020B0503020103030203" pitchFamily="34" charset="0"/>
              </a:rPr>
              <a:t>Common Exception Words </a:t>
            </a:r>
          </a:p>
          <a:p>
            <a:endParaRPr lang="en-GB" dirty="0">
              <a:latin typeface="Sassoon Infant Std" panose="020B0503020103030203" pitchFamily="34" charset="0"/>
            </a:endParaRPr>
          </a:p>
          <a:p>
            <a:endParaRPr lang="en-GB" dirty="0"/>
          </a:p>
          <a:p>
            <a:endParaRPr lang="en-GB" dirty="0"/>
          </a:p>
        </p:txBody>
      </p:sp>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85789" y="3520594"/>
            <a:ext cx="6960342" cy="311845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027"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67775" y="1469616"/>
            <a:ext cx="5274593" cy="189715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29026889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allist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2034" y="2865133"/>
            <a:ext cx="1447800" cy="151447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DOWMAT Web main logo alt 1 208x5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5334" y="4823744"/>
            <a:ext cx="1981200" cy="48577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423949" y="972589"/>
            <a:ext cx="2568633" cy="830997"/>
          </a:xfrm>
          <a:prstGeom prst="rect">
            <a:avLst/>
          </a:prstGeom>
          <a:noFill/>
        </p:spPr>
        <p:txBody>
          <a:bodyPr wrap="square" rtlCol="0">
            <a:spAutoFit/>
          </a:bodyPr>
          <a:lstStyle/>
          <a:p>
            <a:pPr algn="ctr"/>
            <a:r>
              <a:rPr lang="en-GB" sz="4800" b="1" dirty="0">
                <a:latin typeface="Sassoon Infant Std" panose="020B0503020103030203" pitchFamily="34" charset="0"/>
              </a:rPr>
              <a:t>Writing</a:t>
            </a:r>
          </a:p>
        </p:txBody>
      </p:sp>
      <p:sp>
        <p:nvSpPr>
          <p:cNvPr id="3" name="Text Box 3"/>
          <p:cNvSpPr txBox="1">
            <a:spLocks noChangeArrowheads="1"/>
          </p:cNvSpPr>
          <p:nvPr/>
        </p:nvSpPr>
        <p:spPr bwMode="auto">
          <a:xfrm>
            <a:off x="5215255" y="538739"/>
            <a:ext cx="4337050" cy="663098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a:ln>
                  <a:noFill/>
                </a:ln>
                <a:solidFill>
                  <a:srgbClr val="000000"/>
                </a:solidFill>
                <a:effectLst/>
                <a:latin typeface="Century Gothic" panose="020B0502020202020204" pitchFamily="34" charset="0"/>
              </a:rPr>
              <a:t>Writing </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a:ln>
                  <a:noFill/>
                </a:ln>
                <a:solidFill>
                  <a:srgbClr val="000000"/>
                </a:solidFill>
                <a:effectLst/>
                <a:latin typeface="Century Gothic" panose="020B0502020202020204" pitchFamily="34" charset="0"/>
              </a:rPr>
              <a:t>Independently, I can…</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a:ln>
                <a:noFill/>
              </a:ln>
              <a:solidFill>
                <a:srgbClr val="000000"/>
              </a:solidFill>
              <a:effectLst/>
              <a:latin typeface="Century Gothic" panose="020B0502020202020204" pitchFamily="34" charset="0"/>
            </a:endParaRP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1400" b="0" i="0" u="none" strike="noStrike" cap="none" normalizeH="0" baseline="0">
                <a:ln>
                  <a:noFill/>
                </a:ln>
                <a:solidFill>
                  <a:srgbClr val="000000"/>
                </a:solidFill>
                <a:effectLst/>
                <a:latin typeface="Century Gothic" panose="020B0502020202020204" pitchFamily="34" charset="0"/>
              </a:rPr>
              <a:t>Leave spaces between words. </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1400" b="0" i="0" u="none" strike="noStrike" cap="none" normalizeH="0" baseline="0">
                <a:ln>
                  <a:noFill/>
                </a:ln>
                <a:solidFill>
                  <a:srgbClr val="000000"/>
                </a:solidFill>
                <a:effectLst/>
                <a:latin typeface="Century Gothic" panose="020B0502020202020204" pitchFamily="34" charset="0"/>
              </a:rPr>
              <a:t>Join words and clauses using </a:t>
            </a:r>
            <a:r>
              <a:rPr kumimoji="0" lang="en-GB" altLang="en-US" sz="1400" b="1" i="0" u="none" strike="noStrike" cap="none" normalizeH="0" baseline="0">
                <a:ln>
                  <a:noFill/>
                </a:ln>
                <a:solidFill>
                  <a:srgbClr val="000000"/>
                </a:solidFill>
                <a:effectLst/>
                <a:latin typeface="Century Gothic" panose="020B0502020202020204" pitchFamily="34" charset="0"/>
              </a:rPr>
              <a:t>and. </a:t>
            </a:r>
            <a:endParaRPr kumimoji="0" lang="en-GB" altLang="en-US" sz="1400" b="0" i="0" u="none" strike="noStrike" cap="none" normalizeH="0" baseline="0">
              <a:ln>
                <a:noFill/>
              </a:ln>
              <a:solidFill>
                <a:srgbClr val="000000"/>
              </a:solidFill>
              <a:effectLst/>
              <a:latin typeface="Century Gothic" panose="020B0502020202020204" pitchFamily="34" charset="0"/>
            </a:endParaRP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1400" b="0" i="0" u="none" strike="noStrike" cap="none" normalizeH="0" baseline="0">
                <a:ln>
                  <a:noFill/>
                </a:ln>
                <a:solidFill>
                  <a:srgbClr val="000000"/>
                </a:solidFill>
                <a:effectLst/>
                <a:latin typeface="Century Gothic" panose="020B0502020202020204" pitchFamily="34" charset="0"/>
              </a:rPr>
              <a:t>Begin to punctuate using a capital letter, full stop, question mark and exclamation mark. </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1400" b="0" i="0" u="none" strike="noStrike" cap="none" normalizeH="0" baseline="0">
                <a:ln>
                  <a:noFill/>
                </a:ln>
                <a:solidFill>
                  <a:srgbClr val="000000"/>
                </a:solidFill>
                <a:effectLst/>
                <a:latin typeface="Century Gothic" panose="020B0502020202020204" pitchFamily="34" charset="0"/>
              </a:rPr>
              <a:t>I can use a capital letter for names of peoples, places, days of the week and </a:t>
            </a:r>
            <a:r>
              <a:rPr kumimoji="0" lang="en-GB" altLang="en-US" sz="1400" b="1" i="0" u="none" strike="noStrike" cap="none" normalizeH="0" baseline="0">
                <a:ln>
                  <a:noFill/>
                </a:ln>
                <a:solidFill>
                  <a:srgbClr val="000000"/>
                </a:solidFill>
                <a:effectLst/>
                <a:latin typeface="Century Gothic" panose="020B0502020202020204" pitchFamily="34" charset="0"/>
              </a:rPr>
              <a:t>I</a:t>
            </a:r>
            <a:endParaRPr kumimoji="0" lang="en-GB" altLang="en-US" sz="1400" b="0" i="0" u="none" strike="noStrike" cap="none" normalizeH="0" baseline="0">
              <a:ln>
                <a:noFill/>
              </a:ln>
              <a:solidFill>
                <a:srgbClr val="000000"/>
              </a:solidFill>
              <a:effectLst/>
              <a:latin typeface="Century Gothic" panose="020B0502020202020204" pitchFamily="34" charset="0"/>
            </a:endParaRP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1400" b="0" i="0" u="none" strike="noStrike" cap="none" normalizeH="0" baseline="0">
                <a:ln>
                  <a:noFill/>
                </a:ln>
                <a:solidFill>
                  <a:srgbClr val="000000"/>
                </a:solidFill>
                <a:effectLst/>
                <a:latin typeface="Century Gothic" panose="020B0502020202020204" pitchFamily="34" charset="0"/>
              </a:rPr>
              <a:t>I can use my learned phonics in my spellings </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1400" b="0" i="0" u="none" strike="noStrike" cap="none" normalizeH="0" baseline="0">
                <a:ln>
                  <a:noFill/>
                </a:ln>
                <a:solidFill>
                  <a:srgbClr val="000000"/>
                </a:solidFill>
                <a:effectLst/>
                <a:latin typeface="Century Gothic" panose="020B0502020202020204" pitchFamily="34" charset="0"/>
              </a:rPr>
              <a:t>I can spell common exception words and days of the week </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1400" b="0" i="0" u="none" strike="noStrike" cap="none" normalizeH="0" baseline="0">
                <a:ln>
                  <a:noFill/>
                </a:ln>
                <a:solidFill>
                  <a:srgbClr val="000000"/>
                </a:solidFill>
                <a:effectLst/>
                <a:latin typeface="Century Gothic" panose="020B0502020202020204" pitchFamily="34" charset="0"/>
              </a:rPr>
              <a:t>I can add prefixes and suffixes e.g. –</a:t>
            </a:r>
            <a:r>
              <a:rPr kumimoji="0" lang="en-GB" altLang="en-US" sz="1400" b="1" i="0" u="none" strike="noStrike" cap="none" normalizeH="0" baseline="0">
                <a:ln>
                  <a:noFill/>
                </a:ln>
                <a:solidFill>
                  <a:srgbClr val="000000"/>
                </a:solidFill>
                <a:effectLst/>
                <a:latin typeface="Century Gothic" panose="020B0502020202020204" pitchFamily="34" charset="0"/>
              </a:rPr>
              <a:t>un –ed –ing –s –es</a:t>
            </a:r>
            <a:endParaRPr kumimoji="0" lang="en-GB" altLang="en-US" sz="1400" b="0" i="0" u="none" strike="noStrike" cap="none" normalizeH="0" baseline="0">
              <a:ln>
                <a:noFill/>
              </a:ln>
              <a:solidFill>
                <a:srgbClr val="000000"/>
              </a:solidFill>
              <a:effectLst/>
              <a:latin typeface="Century Gothic" panose="020B0502020202020204" pitchFamily="34" charset="0"/>
            </a:endParaRP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1400" b="0" i="0" u="none" strike="noStrike" cap="none" normalizeH="0" baseline="0">
                <a:ln>
                  <a:noFill/>
                </a:ln>
                <a:solidFill>
                  <a:srgbClr val="000000"/>
                </a:solidFill>
                <a:effectLst/>
                <a:latin typeface="Century Gothic" panose="020B0502020202020204" pitchFamily="34" charset="0"/>
              </a:rPr>
              <a:t>I can begin to form lower case letters correctly, starting and finishing in the right place</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1400" b="0" i="0" u="none" strike="noStrike" cap="none" normalizeH="0" baseline="0">
                <a:ln>
                  <a:noFill/>
                </a:ln>
                <a:solidFill>
                  <a:srgbClr val="000000"/>
                </a:solidFill>
                <a:effectLst/>
                <a:latin typeface="Century Gothic" panose="020B0502020202020204" pitchFamily="34" charset="0"/>
              </a:rPr>
              <a:t>I can form capital letters </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1400" b="0" i="0" u="none" strike="noStrike" cap="none" normalizeH="0" baseline="0">
                <a:ln>
                  <a:noFill/>
                </a:ln>
                <a:solidFill>
                  <a:srgbClr val="000000"/>
                </a:solidFill>
                <a:effectLst/>
                <a:latin typeface="Century Gothic" panose="020B0502020202020204" pitchFamily="34" charset="0"/>
              </a:rPr>
              <a:t>I can form digits from 0-9</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1400" b="0" i="0" u="none" strike="noStrike" cap="none" normalizeH="0" baseline="0">
                <a:ln>
                  <a:noFill/>
                </a:ln>
                <a:solidFill>
                  <a:srgbClr val="000000"/>
                </a:solidFill>
                <a:effectLst/>
                <a:latin typeface="Century Gothic" panose="020B0502020202020204" pitchFamily="34" charset="0"/>
              </a:rPr>
              <a:t>I can write a short narrative by sequencing sentences </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1400" b="0" i="0" u="none" strike="noStrike" cap="none" normalizeH="0" baseline="0">
                <a:ln>
                  <a:noFill/>
                </a:ln>
                <a:solidFill>
                  <a:srgbClr val="000000"/>
                </a:solidFill>
                <a:effectLst/>
                <a:latin typeface="Century Gothic" panose="020B0502020202020204" pitchFamily="34" charset="0"/>
              </a:rPr>
              <a:t>I can re read what I have written to check it makes sense</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1400" b="0" i="0" u="none" strike="noStrike" cap="none" normalizeH="0" baseline="0">
                <a:ln>
                  <a:noFill/>
                </a:ln>
                <a:solidFill>
                  <a:srgbClr val="000000"/>
                </a:solidFill>
                <a:effectLst/>
                <a:latin typeface="Century Gothic" panose="020B0502020202020204" pitchFamily="34" charset="0"/>
              </a:rPr>
              <a:t>I can discuss what I have written with my teacher/peers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0471817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allist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2034" y="2865133"/>
            <a:ext cx="1447800" cy="151447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DOWMAT Web main logo alt 1 208x5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5334" y="4823744"/>
            <a:ext cx="1981200" cy="48577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423949" y="972589"/>
            <a:ext cx="2568633" cy="830997"/>
          </a:xfrm>
          <a:prstGeom prst="rect">
            <a:avLst/>
          </a:prstGeom>
          <a:noFill/>
        </p:spPr>
        <p:txBody>
          <a:bodyPr wrap="square" rtlCol="0">
            <a:spAutoFit/>
          </a:bodyPr>
          <a:lstStyle/>
          <a:p>
            <a:pPr algn="ctr"/>
            <a:r>
              <a:rPr lang="en-GB" sz="4800" b="1" dirty="0">
                <a:latin typeface="Sassoon Infant Std" panose="020B0503020103030203" pitchFamily="34" charset="0"/>
              </a:rPr>
              <a:t>Writing</a:t>
            </a:r>
          </a:p>
        </p:txBody>
      </p:sp>
      <p:sp>
        <p:nvSpPr>
          <p:cNvPr id="9" name="TextBox 8"/>
          <p:cNvSpPr txBox="1"/>
          <p:nvPr/>
        </p:nvSpPr>
        <p:spPr>
          <a:xfrm>
            <a:off x="3599947" y="274166"/>
            <a:ext cx="7897091" cy="1754326"/>
          </a:xfrm>
          <a:prstGeom prst="rect">
            <a:avLst/>
          </a:prstGeom>
          <a:noFill/>
        </p:spPr>
        <p:txBody>
          <a:bodyPr wrap="square" rtlCol="0">
            <a:spAutoFit/>
          </a:bodyPr>
          <a:lstStyle/>
          <a:p>
            <a:pPr algn="ctr"/>
            <a:r>
              <a:rPr lang="en-GB" dirty="0">
                <a:latin typeface="Sassoon Infant Std" panose="020B0503020103030203" pitchFamily="34" charset="0"/>
              </a:rPr>
              <a:t>What does the expected level of writing look like in year one?</a:t>
            </a:r>
          </a:p>
          <a:p>
            <a:pPr algn="ctr"/>
            <a:endParaRPr lang="en-GB" dirty="0">
              <a:latin typeface="Sassoon Infant Std" panose="020B0503020103030203" pitchFamily="34" charset="0"/>
            </a:endParaRPr>
          </a:p>
          <a:p>
            <a:pPr algn="ctr"/>
            <a:endParaRPr lang="en-GB" dirty="0">
              <a:latin typeface="Sassoon Infant Std" panose="020B0503020103030203" pitchFamily="34" charset="0"/>
            </a:endParaRPr>
          </a:p>
          <a:p>
            <a:endParaRPr lang="en-GB" dirty="0">
              <a:latin typeface="Sassoon Infant Std" panose="020B0503020103030203" pitchFamily="34" charset="0"/>
            </a:endParaRPr>
          </a:p>
          <a:p>
            <a:endParaRPr lang="en-GB" dirty="0"/>
          </a:p>
          <a:p>
            <a:endParaRPr lang="en-GB" dirty="0"/>
          </a:p>
        </p:txBody>
      </p:sp>
      <p:pic>
        <p:nvPicPr>
          <p:cNvPr id="16" name="Picture 15"/>
          <p:cNvPicPr>
            <a:picLocks noChangeAspect="1"/>
          </p:cNvPicPr>
          <p:nvPr/>
        </p:nvPicPr>
        <p:blipFill>
          <a:blip r:embed="rId4"/>
          <a:stretch>
            <a:fillRect/>
          </a:stretch>
        </p:blipFill>
        <p:spPr>
          <a:xfrm>
            <a:off x="4457525" y="764870"/>
            <a:ext cx="6762750" cy="4200525"/>
          </a:xfrm>
          <a:prstGeom prst="rect">
            <a:avLst/>
          </a:prstGeom>
        </p:spPr>
      </p:pic>
    </p:spTree>
    <p:extLst>
      <p:ext uri="{BB962C8B-B14F-4D97-AF65-F5344CB8AC3E}">
        <p14:creationId xmlns:p14="http://schemas.microsoft.com/office/powerpoint/2010/main" val="9711183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allist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2034" y="2865133"/>
            <a:ext cx="1447800" cy="151447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DOWMAT Web main logo alt 1 208x5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5334" y="4823744"/>
            <a:ext cx="1981200" cy="48577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423949" y="972589"/>
            <a:ext cx="2568633" cy="830997"/>
          </a:xfrm>
          <a:prstGeom prst="rect">
            <a:avLst/>
          </a:prstGeom>
          <a:noFill/>
        </p:spPr>
        <p:txBody>
          <a:bodyPr wrap="square" rtlCol="0">
            <a:spAutoFit/>
          </a:bodyPr>
          <a:lstStyle/>
          <a:p>
            <a:pPr algn="ctr"/>
            <a:r>
              <a:rPr lang="en-GB" sz="4800" b="1" dirty="0">
                <a:latin typeface="Sassoon Infant Std" panose="020B0503020103030203" pitchFamily="34" charset="0"/>
              </a:rPr>
              <a:t>Writing</a:t>
            </a:r>
          </a:p>
        </p:txBody>
      </p:sp>
      <p:sp>
        <p:nvSpPr>
          <p:cNvPr id="13" name="TextBox 12"/>
          <p:cNvSpPr txBox="1"/>
          <p:nvPr/>
        </p:nvSpPr>
        <p:spPr>
          <a:xfrm>
            <a:off x="3740725" y="510924"/>
            <a:ext cx="7897091" cy="1754326"/>
          </a:xfrm>
          <a:prstGeom prst="rect">
            <a:avLst/>
          </a:prstGeom>
          <a:noFill/>
        </p:spPr>
        <p:txBody>
          <a:bodyPr wrap="square" rtlCol="0">
            <a:spAutoFit/>
          </a:bodyPr>
          <a:lstStyle/>
          <a:p>
            <a:pPr algn="ctr"/>
            <a:r>
              <a:rPr lang="en-GB" dirty="0">
                <a:latin typeface="Sassoon Infant Std" panose="020B0503020103030203" pitchFamily="34" charset="0"/>
              </a:rPr>
              <a:t>What does working at greater depth of writing look like in year one?</a:t>
            </a:r>
          </a:p>
          <a:p>
            <a:pPr algn="ctr"/>
            <a:endParaRPr lang="en-GB" dirty="0">
              <a:latin typeface="Sassoon Infant Std" panose="020B0503020103030203" pitchFamily="34" charset="0"/>
            </a:endParaRPr>
          </a:p>
          <a:p>
            <a:pPr algn="ctr"/>
            <a:endParaRPr lang="en-GB" dirty="0">
              <a:latin typeface="Sassoon Infant Std" panose="020B0503020103030203" pitchFamily="34" charset="0"/>
            </a:endParaRPr>
          </a:p>
          <a:p>
            <a:endParaRPr lang="en-GB" dirty="0">
              <a:latin typeface="Sassoon Infant Std" panose="020B0503020103030203" pitchFamily="34" charset="0"/>
            </a:endParaRPr>
          </a:p>
          <a:p>
            <a:endParaRPr lang="en-GB" dirty="0"/>
          </a:p>
          <a:p>
            <a:endParaRPr lang="en-GB" dirty="0"/>
          </a:p>
        </p:txBody>
      </p:sp>
      <p:pic>
        <p:nvPicPr>
          <p:cNvPr id="3" name="Picture 2"/>
          <p:cNvPicPr>
            <a:picLocks noChangeAspect="1"/>
          </p:cNvPicPr>
          <p:nvPr/>
        </p:nvPicPr>
        <p:blipFill>
          <a:blip r:embed="rId4"/>
          <a:stretch>
            <a:fillRect/>
          </a:stretch>
        </p:blipFill>
        <p:spPr>
          <a:xfrm>
            <a:off x="4361498" y="972589"/>
            <a:ext cx="6669491" cy="5584250"/>
          </a:xfrm>
          <a:prstGeom prst="rect">
            <a:avLst/>
          </a:prstGeom>
        </p:spPr>
      </p:pic>
    </p:spTree>
    <p:extLst>
      <p:ext uri="{BB962C8B-B14F-4D97-AF65-F5344CB8AC3E}">
        <p14:creationId xmlns:p14="http://schemas.microsoft.com/office/powerpoint/2010/main" val="4402042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allist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2034" y="2865133"/>
            <a:ext cx="1447800" cy="151447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DOWMAT Web main logo alt 1 208x5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5334" y="4823744"/>
            <a:ext cx="1981200" cy="48577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423949" y="972589"/>
            <a:ext cx="2568633" cy="830997"/>
          </a:xfrm>
          <a:prstGeom prst="rect">
            <a:avLst/>
          </a:prstGeom>
          <a:noFill/>
        </p:spPr>
        <p:txBody>
          <a:bodyPr wrap="square" rtlCol="0">
            <a:spAutoFit/>
          </a:bodyPr>
          <a:lstStyle/>
          <a:p>
            <a:pPr algn="ctr"/>
            <a:r>
              <a:rPr lang="en-GB" sz="4800" b="1" dirty="0">
                <a:latin typeface="Sassoon Infant Std" panose="020B0503020103030203" pitchFamily="34" charset="0"/>
              </a:rPr>
              <a:t>Maths</a:t>
            </a:r>
          </a:p>
        </p:txBody>
      </p:sp>
      <p:pic>
        <p:nvPicPr>
          <p:cNvPr id="7170"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b="29238"/>
          <a:stretch/>
        </p:blipFill>
        <p:spPr bwMode="auto">
          <a:xfrm>
            <a:off x="5019301" y="505488"/>
            <a:ext cx="5097289" cy="537716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22081792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671687-D56D-F5BC-A141-9B0CB2A99CF1}"/>
            </a:ext>
          </a:extLst>
        </p:cNvPr>
        <p:cNvGrpSpPr/>
        <p:nvPr/>
      </p:nvGrpSpPr>
      <p:grpSpPr>
        <a:xfrm>
          <a:off x="0" y="0"/>
          <a:ext cx="0" cy="0"/>
          <a:chOff x="0" y="0"/>
          <a:chExt cx="0" cy="0"/>
        </a:xfrm>
      </p:grpSpPr>
      <p:pic>
        <p:nvPicPr>
          <p:cNvPr id="4" name="Picture 2" descr="Callisto">
            <a:extLst>
              <a:ext uri="{FF2B5EF4-FFF2-40B4-BE49-F238E27FC236}">
                <a16:creationId xmlns:a16="http://schemas.microsoft.com/office/drawing/2014/main" id="{9DD61C1E-5956-E3EF-B432-1A81718479E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2034" y="2865133"/>
            <a:ext cx="1447800" cy="151447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DOWMAT Web main logo alt 1 208x51">
            <a:extLst>
              <a:ext uri="{FF2B5EF4-FFF2-40B4-BE49-F238E27FC236}">
                <a16:creationId xmlns:a16="http://schemas.microsoft.com/office/drawing/2014/main" id="{EAABDB78-E7F1-2B0C-C0A9-C7F5F8B98E6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5334" y="4823744"/>
            <a:ext cx="1981200" cy="48577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ED568412-3C59-373C-C13A-76A13787D9A4}"/>
              </a:ext>
            </a:extLst>
          </p:cNvPr>
          <p:cNvSpPr txBox="1"/>
          <p:nvPr/>
        </p:nvSpPr>
        <p:spPr>
          <a:xfrm>
            <a:off x="423949" y="972589"/>
            <a:ext cx="2568633" cy="830997"/>
          </a:xfrm>
          <a:prstGeom prst="rect">
            <a:avLst/>
          </a:prstGeom>
          <a:noFill/>
        </p:spPr>
        <p:txBody>
          <a:bodyPr wrap="square" rtlCol="0">
            <a:spAutoFit/>
          </a:bodyPr>
          <a:lstStyle/>
          <a:p>
            <a:pPr algn="ctr"/>
            <a:r>
              <a:rPr lang="en-GB" sz="4800" b="1" dirty="0">
                <a:latin typeface="Sassoon Infant Std" panose="020B0503020103030203" pitchFamily="34" charset="0"/>
              </a:rPr>
              <a:t>Maths</a:t>
            </a:r>
          </a:p>
        </p:txBody>
      </p:sp>
      <p:pic>
        <p:nvPicPr>
          <p:cNvPr id="6" name="Picture 5">
            <a:extLst>
              <a:ext uri="{FF2B5EF4-FFF2-40B4-BE49-F238E27FC236}">
                <a16:creationId xmlns:a16="http://schemas.microsoft.com/office/drawing/2014/main" id="{749AD79D-17B0-B1EE-FCD7-41C105804AB5}"/>
              </a:ext>
            </a:extLst>
          </p:cNvPr>
          <p:cNvPicPr>
            <a:picLocks noChangeAspect="1"/>
          </p:cNvPicPr>
          <p:nvPr/>
        </p:nvPicPr>
        <p:blipFill>
          <a:blip r:embed="rId4"/>
          <a:stretch>
            <a:fillRect/>
          </a:stretch>
        </p:blipFill>
        <p:spPr>
          <a:xfrm>
            <a:off x="7180789" y="867201"/>
            <a:ext cx="3659230" cy="4983778"/>
          </a:xfrm>
          <a:prstGeom prst="rect">
            <a:avLst/>
          </a:prstGeom>
        </p:spPr>
      </p:pic>
      <p:sp>
        <p:nvSpPr>
          <p:cNvPr id="8" name="TextBox 7">
            <a:extLst>
              <a:ext uri="{FF2B5EF4-FFF2-40B4-BE49-F238E27FC236}">
                <a16:creationId xmlns:a16="http://schemas.microsoft.com/office/drawing/2014/main" id="{CDAA4393-6CBF-4C26-B0D3-8A40D0E5A866}"/>
              </a:ext>
            </a:extLst>
          </p:cNvPr>
          <p:cNvSpPr txBox="1"/>
          <p:nvPr/>
        </p:nvSpPr>
        <p:spPr>
          <a:xfrm>
            <a:off x="3696735" y="1319249"/>
            <a:ext cx="3066375" cy="2677656"/>
          </a:xfrm>
          <a:prstGeom prst="rect">
            <a:avLst/>
          </a:prstGeom>
          <a:noFill/>
        </p:spPr>
        <p:txBody>
          <a:bodyPr wrap="square" rtlCol="0">
            <a:spAutoFit/>
          </a:bodyPr>
          <a:lstStyle/>
          <a:p>
            <a:r>
              <a:rPr lang="en-GB" sz="2800" b="1" dirty="0">
                <a:latin typeface="Sassoon Infant Std" panose="020B0503020103030203" pitchFamily="34" charset="0"/>
              </a:rPr>
              <a:t>Maths Lesson Structure</a:t>
            </a:r>
          </a:p>
          <a:p>
            <a:endParaRPr lang="en-GB" sz="1600" b="1" dirty="0">
              <a:latin typeface="Sassoon Infant Std" panose="020B0503020103030203" pitchFamily="34" charset="0"/>
            </a:endParaRPr>
          </a:p>
          <a:p>
            <a:pPr marL="285750" indent="-285750">
              <a:buFont typeface="Arial" panose="020B0604020202020204" pitchFamily="34" charset="0"/>
              <a:buChar char="•"/>
            </a:pPr>
            <a:r>
              <a:rPr lang="en-GB" sz="2400" dirty="0">
                <a:latin typeface="Sassoon Infant Std" panose="020B0503020103030203" pitchFamily="34" charset="0"/>
              </a:rPr>
              <a:t>Flash back </a:t>
            </a:r>
          </a:p>
          <a:p>
            <a:pPr marL="285750" indent="-285750">
              <a:buFont typeface="Arial" panose="020B0604020202020204" pitchFamily="34" charset="0"/>
              <a:buChar char="•"/>
            </a:pPr>
            <a:r>
              <a:rPr lang="en-GB" sz="2400" dirty="0">
                <a:latin typeface="Sassoon Infant Std" panose="020B0503020103030203" pitchFamily="34" charset="0"/>
              </a:rPr>
              <a:t>New learning – practical/written</a:t>
            </a:r>
          </a:p>
          <a:p>
            <a:pPr marL="285750" indent="-285750">
              <a:buFont typeface="Arial" panose="020B0604020202020204" pitchFamily="34" charset="0"/>
              <a:buChar char="•"/>
            </a:pPr>
            <a:r>
              <a:rPr lang="en-GB" sz="2400" dirty="0">
                <a:latin typeface="Sassoon Infant Std" panose="020B0503020103030203" pitchFamily="34" charset="0"/>
              </a:rPr>
              <a:t>Master it  </a:t>
            </a:r>
          </a:p>
        </p:txBody>
      </p:sp>
    </p:spTree>
    <p:extLst>
      <p:ext uri="{BB962C8B-B14F-4D97-AF65-F5344CB8AC3E}">
        <p14:creationId xmlns:p14="http://schemas.microsoft.com/office/powerpoint/2010/main" val="27596394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42736" y="327191"/>
            <a:ext cx="7897091" cy="7848302"/>
          </a:xfrm>
          <a:prstGeom prst="rect">
            <a:avLst/>
          </a:prstGeom>
          <a:noFill/>
        </p:spPr>
        <p:txBody>
          <a:bodyPr wrap="square" rtlCol="0">
            <a:spAutoFit/>
          </a:bodyPr>
          <a:lstStyle/>
          <a:p>
            <a:r>
              <a:rPr lang="en-GB" b="1" dirty="0">
                <a:latin typeface="Sassoon Infant Std" panose="020B0503020103030203" pitchFamily="34" charset="0"/>
              </a:rPr>
              <a:t>Mastery (in maths)</a:t>
            </a:r>
            <a:endParaRPr lang="en-GB" dirty="0">
              <a:latin typeface="Sassoon Infant Std" panose="020B0503020103030203" pitchFamily="34" charset="0"/>
            </a:endParaRPr>
          </a:p>
          <a:p>
            <a:r>
              <a:rPr lang="en-GB" dirty="0">
                <a:latin typeface="Sassoon Infant Std" panose="020B0503020103030203" pitchFamily="34" charset="0"/>
              </a:rPr>
              <a:t>Instead of moving quickly through lots of topics, children spend time really understanding each concept deeply before moving on. They learn it in different ways — using objects, pictures, and numbers — so they truly understand </a:t>
            </a:r>
            <a:r>
              <a:rPr lang="en-GB" i="1" dirty="0">
                <a:latin typeface="Sassoon Infant Std" panose="020B0503020103030203" pitchFamily="34" charset="0"/>
              </a:rPr>
              <a:t>why</a:t>
            </a:r>
            <a:r>
              <a:rPr lang="en-GB" dirty="0">
                <a:latin typeface="Sassoon Infant Std" panose="020B0503020103030203" pitchFamily="34" charset="0"/>
              </a:rPr>
              <a:t> something works, not just </a:t>
            </a:r>
            <a:r>
              <a:rPr lang="en-GB" i="1" dirty="0">
                <a:latin typeface="Sassoon Infant Std" panose="020B0503020103030203" pitchFamily="34" charset="0"/>
              </a:rPr>
              <a:t>how</a:t>
            </a:r>
            <a:r>
              <a:rPr lang="en-GB" dirty="0">
                <a:latin typeface="Sassoon Infant Std" panose="020B0503020103030203" pitchFamily="34" charset="0"/>
              </a:rPr>
              <a:t> to do it. This means fewer children are left behind, and those who grasp things quickly go deeper rather than rushing ahead.</a:t>
            </a:r>
          </a:p>
          <a:p>
            <a:endParaRPr lang="en-GB" dirty="0">
              <a:latin typeface="Sassoon Infant Std" panose="020B0503020103030203" pitchFamily="34" charset="0"/>
            </a:endParaRPr>
          </a:p>
          <a:p>
            <a:endParaRPr lang="en-GB" dirty="0">
              <a:latin typeface="Sassoon Infant Std" panose="020B0503020103030203" pitchFamily="34" charset="0"/>
            </a:endParaRPr>
          </a:p>
          <a:p>
            <a:endParaRPr lang="en-GB" dirty="0">
              <a:latin typeface="Sassoon Infant Std" panose="020B0503020103030203" pitchFamily="34" charset="0"/>
            </a:endParaRPr>
          </a:p>
          <a:p>
            <a:endParaRPr lang="en-GB" dirty="0">
              <a:latin typeface="Sassoon Infant Std" panose="020B0503020103030203" pitchFamily="34" charset="0"/>
            </a:endParaRPr>
          </a:p>
          <a:p>
            <a:endParaRPr lang="en-GB" dirty="0">
              <a:latin typeface="Sassoon Infant Std" panose="020B0503020103030203" pitchFamily="34" charset="0"/>
            </a:endParaRPr>
          </a:p>
          <a:p>
            <a:endParaRPr lang="en-GB" dirty="0">
              <a:latin typeface="Sassoon Infant Std" panose="020B0503020103030203" pitchFamily="34" charset="0"/>
            </a:endParaRPr>
          </a:p>
          <a:p>
            <a:endParaRPr lang="en-GB" dirty="0">
              <a:latin typeface="Sassoon Infant Std" panose="020B0503020103030203" pitchFamily="34" charset="0"/>
            </a:endParaRPr>
          </a:p>
          <a:p>
            <a:endParaRPr lang="en-GB" dirty="0">
              <a:latin typeface="Sassoon Infant Std" panose="020B0503020103030203" pitchFamily="34" charset="0"/>
            </a:endParaRPr>
          </a:p>
          <a:p>
            <a:r>
              <a:rPr lang="en-GB" b="1" dirty="0">
                <a:latin typeface="Sassoon Infant Std" panose="020B0503020103030203" pitchFamily="34" charset="0"/>
              </a:rPr>
              <a:t>Oracy</a:t>
            </a:r>
            <a:endParaRPr lang="en-GB" dirty="0">
              <a:latin typeface="Sassoon Infant Std" panose="020B0503020103030203" pitchFamily="34" charset="0"/>
            </a:endParaRPr>
          </a:p>
          <a:p>
            <a:r>
              <a:rPr lang="en-GB" dirty="0">
                <a:latin typeface="Sassoon Infant Std" panose="020B0503020103030203" pitchFamily="34" charset="0"/>
              </a:rPr>
              <a:t>This is about teaching children to talk and explain their thinking out loud, using the correct mathematical language. Rather than just writing an answer, children are encouraged to say things like "I know this because..." or "I predict that... because...". Talking things through helps children understand ideas more deeply and builds their confidence.</a:t>
            </a:r>
          </a:p>
          <a:p>
            <a:r>
              <a:rPr lang="en-GB" dirty="0">
                <a:latin typeface="Sassoon Infant Std" panose="020B0503020103030203" pitchFamily="34" charset="0"/>
              </a:rPr>
              <a:t>A simple way to frame both together on a slide: </a:t>
            </a:r>
            <a:r>
              <a:rPr lang="en-GB" i="1" dirty="0">
                <a:latin typeface="Sassoon Infant Std" panose="020B0503020103030203" pitchFamily="34" charset="0"/>
              </a:rPr>
              <a:t>"We don't just want children to get the right answer — we want them to deeply understand it, and be able to explain it."</a:t>
            </a:r>
            <a:endParaRPr lang="en-GB" dirty="0">
              <a:latin typeface="Sassoon Infant Std" panose="020B0503020103030203" pitchFamily="34" charset="0"/>
            </a:endParaRPr>
          </a:p>
          <a:p>
            <a:pPr algn="ctr"/>
            <a:endParaRPr lang="en-GB" dirty="0">
              <a:latin typeface="Sassoon Infant Std" panose="020B0503020103030203" pitchFamily="34" charset="0"/>
            </a:endParaRPr>
          </a:p>
          <a:p>
            <a:pPr algn="ctr"/>
            <a:endParaRPr lang="en-GB" dirty="0">
              <a:latin typeface="Sassoon Infant Std" panose="020B0503020103030203" pitchFamily="34" charset="0"/>
            </a:endParaRPr>
          </a:p>
          <a:p>
            <a:endParaRPr lang="en-GB" dirty="0">
              <a:latin typeface="Sassoon Infant Std" panose="020B0503020103030203" pitchFamily="34" charset="0"/>
            </a:endParaRPr>
          </a:p>
          <a:p>
            <a:endParaRPr lang="en-GB" dirty="0">
              <a:latin typeface="Sassoon Infant Std" panose="020B0503020103030203" pitchFamily="34" charset="0"/>
            </a:endParaRPr>
          </a:p>
          <a:p>
            <a:endParaRPr lang="en-GB" dirty="0">
              <a:latin typeface="Sassoon Infant Std" panose="020B0503020103030203" pitchFamily="34" charset="0"/>
            </a:endParaRPr>
          </a:p>
        </p:txBody>
      </p:sp>
      <p:pic>
        <p:nvPicPr>
          <p:cNvPr id="9" name="Picture 2" descr="Callist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2034" y="2865133"/>
            <a:ext cx="1447800" cy="151447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descr="DOWMAT Web main logo alt 1 208x5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5334" y="4823744"/>
            <a:ext cx="1981200" cy="485775"/>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423949" y="972589"/>
            <a:ext cx="2568633" cy="830997"/>
          </a:xfrm>
          <a:prstGeom prst="rect">
            <a:avLst/>
          </a:prstGeom>
          <a:noFill/>
        </p:spPr>
        <p:txBody>
          <a:bodyPr wrap="square" rtlCol="0">
            <a:spAutoFit/>
          </a:bodyPr>
          <a:lstStyle/>
          <a:p>
            <a:pPr algn="ctr"/>
            <a:r>
              <a:rPr lang="en-GB" sz="4800" b="1" dirty="0">
                <a:latin typeface="Sassoon Infant Std" panose="020B0503020103030203" pitchFamily="34" charset="0"/>
              </a:rPr>
              <a:t>Maths </a:t>
            </a:r>
          </a:p>
        </p:txBody>
      </p:sp>
      <p:pic>
        <p:nvPicPr>
          <p:cNvPr id="3" name="Picture 2">
            <a:extLst>
              <a:ext uri="{FF2B5EF4-FFF2-40B4-BE49-F238E27FC236}">
                <a16:creationId xmlns:a16="http://schemas.microsoft.com/office/drawing/2014/main" id="{998D38C3-6531-45C9-8DAD-97EB47CD08C6}"/>
              </a:ext>
            </a:extLst>
          </p:cNvPr>
          <p:cNvPicPr>
            <a:picLocks noChangeAspect="1"/>
          </p:cNvPicPr>
          <p:nvPr/>
        </p:nvPicPr>
        <p:blipFill>
          <a:blip r:embed="rId4"/>
          <a:stretch>
            <a:fillRect/>
          </a:stretch>
        </p:blipFill>
        <p:spPr>
          <a:xfrm>
            <a:off x="5789948" y="2088081"/>
            <a:ext cx="3433952" cy="2146220"/>
          </a:xfrm>
          <a:prstGeom prst="rect">
            <a:avLst/>
          </a:prstGeom>
        </p:spPr>
      </p:pic>
    </p:spTree>
    <p:extLst>
      <p:ext uri="{BB962C8B-B14F-4D97-AF65-F5344CB8AC3E}">
        <p14:creationId xmlns:p14="http://schemas.microsoft.com/office/powerpoint/2010/main" val="40038420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allist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2034" y="2865133"/>
            <a:ext cx="1447800" cy="151447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descr="DOWMAT Web main logo alt 1 208x5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5334" y="4823744"/>
            <a:ext cx="1981200" cy="485775"/>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423949" y="972589"/>
            <a:ext cx="2568633" cy="830997"/>
          </a:xfrm>
          <a:prstGeom prst="rect">
            <a:avLst/>
          </a:prstGeom>
          <a:noFill/>
        </p:spPr>
        <p:txBody>
          <a:bodyPr wrap="square" rtlCol="0">
            <a:spAutoFit/>
          </a:bodyPr>
          <a:lstStyle/>
          <a:p>
            <a:pPr algn="ctr"/>
            <a:r>
              <a:rPr lang="en-GB" sz="4800" b="1" dirty="0">
                <a:latin typeface="Sassoon Infant Std" panose="020B0503020103030203" pitchFamily="34" charset="0"/>
              </a:rPr>
              <a:t>Maths </a:t>
            </a:r>
          </a:p>
        </p:txBody>
      </p:sp>
      <p:sp>
        <p:nvSpPr>
          <p:cNvPr id="12" name="TextBox 11"/>
          <p:cNvSpPr txBox="1"/>
          <p:nvPr/>
        </p:nvSpPr>
        <p:spPr>
          <a:xfrm>
            <a:off x="3724099" y="485986"/>
            <a:ext cx="7897091" cy="6001643"/>
          </a:xfrm>
          <a:prstGeom prst="rect">
            <a:avLst/>
          </a:prstGeom>
          <a:noFill/>
        </p:spPr>
        <p:txBody>
          <a:bodyPr wrap="square" rtlCol="0">
            <a:spAutoFit/>
          </a:bodyPr>
          <a:lstStyle/>
          <a:p>
            <a:pPr algn="ctr"/>
            <a:r>
              <a:rPr lang="en-GB" sz="2800" b="1" u="sng" dirty="0">
                <a:latin typeface="Sassoon Infant Std" panose="020B0503020103030203" pitchFamily="34" charset="0"/>
              </a:rPr>
              <a:t>KS1 Mental Maths</a:t>
            </a:r>
          </a:p>
          <a:p>
            <a:pPr algn="ctr"/>
            <a:endParaRPr lang="en-GB" sz="2800" b="1" u="sng" dirty="0">
              <a:latin typeface="Sassoon Infant Std" panose="020B0503020103030203" pitchFamily="34" charset="0"/>
            </a:endParaRPr>
          </a:p>
          <a:p>
            <a:pPr marL="457200" indent="-457200">
              <a:buFont typeface="Arial" panose="020B0604020202020204" pitchFamily="34" charset="0"/>
              <a:buChar char="•"/>
            </a:pPr>
            <a:r>
              <a:rPr lang="en-GB" sz="2400" dirty="0">
                <a:latin typeface="Sassoon Infant Std" panose="020B0503020103030203" pitchFamily="34" charset="0"/>
              </a:rPr>
              <a:t>To prepare children for Ks2 Times Tables Tests in Year 4 </a:t>
            </a:r>
          </a:p>
          <a:p>
            <a:pPr marL="457200" indent="-457200">
              <a:buFont typeface="Arial" panose="020B0604020202020204" pitchFamily="34" charset="0"/>
              <a:buChar char="•"/>
            </a:pPr>
            <a:r>
              <a:rPr lang="en-GB" sz="2400" dirty="0">
                <a:latin typeface="Sassoon Infant Std" panose="020B0503020103030203" pitchFamily="34" charset="0"/>
              </a:rPr>
              <a:t>First test – Tuesday 24</a:t>
            </a:r>
            <a:r>
              <a:rPr lang="en-GB" sz="2400" baseline="30000" dirty="0">
                <a:latin typeface="Sassoon Infant Std" panose="020B0503020103030203" pitchFamily="34" charset="0"/>
              </a:rPr>
              <a:t>th</a:t>
            </a:r>
            <a:r>
              <a:rPr lang="en-GB" sz="2400" dirty="0">
                <a:latin typeface="Sassoon Infant Std" panose="020B0503020103030203" pitchFamily="34" charset="0"/>
              </a:rPr>
              <a:t> September</a:t>
            </a:r>
          </a:p>
          <a:p>
            <a:pPr marL="457200" indent="-457200">
              <a:buFont typeface="Arial" panose="020B0604020202020204" pitchFamily="34" charset="0"/>
              <a:buChar char="•"/>
            </a:pPr>
            <a:r>
              <a:rPr lang="en-GB" sz="2400" dirty="0">
                <a:latin typeface="Sassoon Infant Std" panose="020B0503020103030203" pitchFamily="34" charset="0"/>
              </a:rPr>
              <a:t>Must get all the questions correct to move onto the next test</a:t>
            </a:r>
          </a:p>
          <a:p>
            <a:pPr marL="457200" indent="-457200">
              <a:buFont typeface="Arial" panose="020B0604020202020204" pitchFamily="34" charset="0"/>
              <a:buChar char="•"/>
            </a:pPr>
            <a:r>
              <a:rPr lang="en-GB" sz="2400" dirty="0">
                <a:latin typeface="Sassoon Infant Std" panose="020B0503020103030203" pitchFamily="34" charset="0"/>
              </a:rPr>
              <a:t>A sticker will be in their reading record with their score each week</a:t>
            </a:r>
          </a:p>
          <a:p>
            <a:pPr marL="457200" indent="-457200">
              <a:buFont typeface="Arial" panose="020B0604020202020204" pitchFamily="34" charset="0"/>
              <a:buChar char="•"/>
            </a:pPr>
            <a:r>
              <a:rPr lang="en-GB" sz="2400" dirty="0">
                <a:latin typeface="Sassoon Infant Std" panose="020B0503020103030203" pitchFamily="34" charset="0"/>
              </a:rPr>
              <a:t>Parents will be informed when their child needs to learn the new test </a:t>
            </a:r>
          </a:p>
          <a:p>
            <a:pPr marL="457200" indent="-457200">
              <a:buFont typeface="Arial" panose="020B0604020202020204" pitchFamily="34" charset="0"/>
              <a:buChar char="•"/>
            </a:pPr>
            <a:endParaRPr lang="en-GB" sz="2400" dirty="0">
              <a:latin typeface="Sassoon Infant Std" panose="020B0503020103030203" pitchFamily="34" charset="0"/>
            </a:endParaRPr>
          </a:p>
          <a:p>
            <a:pPr algn="ctr"/>
            <a:endParaRPr lang="en-GB" sz="2800" u="sng" dirty="0">
              <a:latin typeface="Sassoon Infant Std" panose="020B0503020103030203" pitchFamily="34" charset="0"/>
            </a:endParaRPr>
          </a:p>
          <a:p>
            <a:endParaRPr lang="en-GB" sz="2800" u="sng" dirty="0">
              <a:latin typeface="Sassoon Infant Std" panose="020B0503020103030203" pitchFamily="34" charset="0"/>
            </a:endParaRPr>
          </a:p>
          <a:p>
            <a:endParaRPr lang="en-GB" sz="2800" u="sng" dirty="0"/>
          </a:p>
          <a:p>
            <a:endParaRPr lang="en-GB" sz="2800" u="sng" dirty="0"/>
          </a:p>
        </p:txBody>
      </p:sp>
      <p:pic>
        <p:nvPicPr>
          <p:cNvPr id="2" name="Picture 1"/>
          <p:cNvPicPr>
            <a:picLocks noChangeAspect="1"/>
          </p:cNvPicPr>
          <p:nvPr/>
        </p:nvPicPr>
        <p:blipFill>
          <a:blip r:embed="rId4"/>
          <a:stretch>
            <a:fillRect/>
          </a:stretch>
        </p:blipFill>
        <p:spPr>
          <a:xfrm>
            <a:off x="6355528" y="4728029"/>
            <a:ext cx="4610743" cy="1295581"/>
          </a:xfrm>
          <a:prstGeom prst="rect">
            <a:avLst/>
          </a:prstGeom>
          <a:ln>
            <a:solidFill>
              <a:schemeClr val="accent1">
                <a:lumMod val="60000"/>
                <a:lumOff val="40000"/>
              </a:schemeClr>
            </a:solidFill>
          </a:ln>
        </p:spPr>
      </p:pic>
    </p:spTree>
    <p:extLst>
      <p:ext uri="{BB962C8B-B14F-4D97-AF65-F5344CB8AC3E}">
        <p14:creationId xmlns:p14="http://schemas.microsoft.com/office/powerpoint/2010/main" val="38553633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allist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2034" y="2865133"/>
            <a:ext cx="1447800" cy="151447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descr="DOWMAT Web main logo alt 1 208x5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5334" y="4823744"/>
            <a:ext cx="1981200" cy="485775"/>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423949" y="972589"/>
            <a:ext cx="2568633" cy="830997"/>
          </a:xfrm>
          <a:prstGeom prst="rect">
            <a:avLst/>
          </a:prstGeom>
          <a:noFill/>
        </p:spPr>
        <p:txBody>
          <a:bodyPr wrap="square" rtlCol="0">
            <a:spAutoFit/>
          </a:bodyPr>
          <a:lstStyle/>
          <a:p>
            <a:pPr algn="ctr"/>
            <a:r>
              <a:rPr lang="en-GB" sz="4800" b="1" dirty="0">
                <a:latin typeface="Sassoon Infant Std" panose="020B0503020103030203" pitchFamily="34" charset="0"/>
              </a:rPr>
              <a:t>Maths </a:t>
            </a:r>
          </a:p>
        </p:txBody>
      </p:sp>
      <p:sp>
        <p:nvSpPr>
          <p:cNvPr id="12" name="TextBox 11"/>
          <p:cNvSpPr txBox="1"/>
          <p:nvPr/>
        </p:nvSpPr>
        <p:spPr>
          <a:xfrm>
            <a:off x="3724099" y="485986"/>
            <a:ext cx="7897091" cy="2246769"/>
          </a:xfrm>
          <a:prstGeom prst="rect">
            <a:avLst/>
          </a:prstGeom>
          <a:noFill/>
        </p:spPr>
        <p:txBody>
          <a:bodyPr wrap="square" rtlCol="0">
            <a:spAutoFit/>
          </a:bodyPr>
          <a:lstStyle/>
          <a:p>
            <a:pPr algn="ctr"/>
            <a:r>
              <a:rPr lang="en-GB" sz="2800" b="1" u="sng" dirty="0">
                <a:latin typeface="Sassoon Infant Std" panose="020B0503020103030203" pitchFamily="34" charset="0"/>
              </a:rPr>
              <a:t>KS1 Mental Maths</a:t>
            </a:r>
          </a:p>
          <a:p>
            <a:pPr algn="ctr"/>
            <a:endParaRPr lang="en-GB" sz="2800" u="sng" dirty="0">
              <a:latin typeface="Sassoon Infant Std" panose="020B0503020103030203" pitchFamily="34" charset="0"/>
            </a:endParaRPr>
          </a:p>
          <a:p>
            <a:endParaRPr lang="en-GB" sz="2800" u="sng" dirty="0">
              <a:latin typeface="Sassoon Infant Std" panose="020B0503020103030203" pitchFamily="34" charset="0"/>
            </a:endParaRPr>
          </a:p>
          <a:p>
            <a:endParaRPr lang="en-GB" sz="2800" u="sng" dirty="0"/>
          </a:p>
          <a:p>
            <a:endParaRPr lang="en-GB" sz="2800" u="sng" dirty="0"/>
          </a:p>
        </p:txBody>
      </p:sp>
      <p:pic>
        <p:nvPicPr>
          <p:cNvPr id="2" name="Picture 1"/>
          <p:cNvPicPr>
            <a:picLocks noChangeAspect="1"/>
          </p:cNvPicPr>
          <p:nvPr/>
        </p:nvPicPr>
        <p:blipFill>
          <a:blip r:embed="rId4"/>
          <a:stretch>
            <a:fillRect/>
          </a:stretch>
        </p:blipFill>
        <p:spPr>
          <a:xfrm>
            <a:off x="3724099" y="1388087"/>
            <a:ext cx="3425827" cy="5001305"/>
          </a:xfrm>
          <a:prstGeom prst="rect">
            <a:avLst/>
          </a:prstGeom>
        </p:spPr>
      </p:pic>
      <p:pic>
        <p:nvPicPr>
          <p:cNvPr id="3" name="Picture 2"/>
          <p:cNvPicPr>
            <a:picLocks noChangeAspect="1"/>
          </p:cNvPicPr>
          <p:nvPr/>
        </p:nvPicPr>
        <p:blipFill>
          <a:blip r:embed="rId5"/>
          <a:stretch>
            <a:fillRect/>
          </a:stretch>
        </p:blipFill>
        <p:spPr>
          <a:xfrm>
            <a:off x="7386617" y="1359358"/>
            <a:ext cx="4234573" cy="3950161"/>
          </a:xfrm>
          <a:prstGeom prst="rect">
            <a:avLst/>
          </a:prstGeom>
        </p:spPr>
      </p:pic>
    </p:spTree>
    <p:extLst>
      <p:ext uri="{BB962C8B-B14F-4D97-AF65-F5344CB8AC3E}">
        <p14:creationId xmlns:p14="http://schemas.microsoft.com/office/powerpoint/2010/main" val="36424648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buNone/>
            </a:pPr>
            <a:r>
              <a:rPr lang="en-GB" sz="8800" b="1" dirty="0">
                <a:latin typeface="Sassoon Infant Std" panose="020B0503020103030203" pitchFamily="34" charset="0"/>
              </a:rPr>
              <a:t>Online Safety </a:t>
            </a:r>
            <a:endParaRPr lang="en-GB" sz="8800" b="1" dirty="0"/>
          </a:p>
        </p:txBody>
      </p:sp>
      <p:pic>
        <p:nvPicPr>
          <p:cNvPr id="4" name="Picture 3" descr="Callist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9735" y="1223963"/>
            <a:ext cx="1447800" cy="151447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DOWMAT Web main logo alt 1 208x5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3035" y="3182574"/>
            <a:ext cx="1981200" cy="4857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589760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2986" y="115965"/>
            <a:ext cx="7315200" cy="590620"/>
          </a:xfrm>
        </p:spPr>
        <p:txBody>
          <a:bodyPr>
            <a:normAutofit/>
          </a:bodyPr>
          <a:lstStyle/>
          <a:p>
            <a:pPr marL="0" indent="0">
              <a:buNone/>
            </a:pPr>
            <a:r>
              <a:rPr lang="en-GB" sz="3200" b="1" dirty="0">
                <a:latin typeface="Sassoon Infant Std" panose="020B0503020103030203" pitchFamily="34" charset="0"/>
              </a:rPr>
              <a:t>Online Safety </a:t>
            </a:r>
            <a:endParaRPr lang="en-GB" sz="3200" b="1" dirty="0"/>
          </a:p>
        </p:txBody>
      </p:sp>
      <p:pic>
        <p:nvPicPr>
          <p:cNvPr id="4" name="Picture 3" descr="Callist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9735" y="1223963"/>
            <a:ext cx="1447800" cy="151447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DOWMAT Web main logo alt 1 208x5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3035" y="3182574"/>
            <a:ext cx="1981200" cy="485775"/>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4"/>
          <a:stretch>
            <a:fillRect/>
          </a:stretch>
        </p:blipFill>
        <p:spPr>
          <a:xfrm>
            <a:off x="3677862" y="841923"/>
            <a:ext cx="7695209" cy="4095837"/>
          </a:xfrm>
          <a:prstGeom prst="rect">
            <a:avLst/>
          </a:prstGeom>
        </p:spPr>
      </p:pic>
    </p:spTree>
    <p:extLst>
      <p:ext uri="{BB962C8B-B14F-4D97-AF65-F5344CB8AC3E}">
        <p14:creationId xmlns:p14="http://schemas.microsoft.com/office/powerpoint/2010/main" val="7930787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2986" y="115965"/>
            <a:ext cx="7315200" cy="590620"/>
          </a:xfrm>
        </p:spPr>
        <p:txBody>
          <a:bodyPr>
            <a:normAutofit/>
          </a:bodyPr>
          <a:lstStyle/>
          <a:p>
            <a:pPr marL="0" indent="0">
              <a:buNone/>
            </a:pPr>
            <a:r>
              <a:rPr lang="en-GB" sz="3200" b="1" dirty="0">
                <a:latin typeface="Sassoon Infant Std" panose="020B0503020103030203" pitchFamily="34" charset="0"/>
              </a:rPr>
              <a:t>Online Safety </a:t>
            </a:r>
            <a:endParaRPr lang="en-GB" sz="3200" b="1" dirty="0"/>
          </a:p>
        </p:txBody>
      </p:sp>
      <p:pic>
        <p:nvPicPr>
          <p:cNvPr id="4" name="Picture 3" descr="Callist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9735" y="1223963"/>
            <a:ext cx="1447800" cy="151447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DOWMAT Web main logo alt 1 208x5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3035" y="3182574"/>
            <a:ext cx="1981200" cy="4857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a:blip r:embed="rId4"/>
          <a:stretch>
            <a:fillRect/>
          </a:stretch>
        </p:blipFill>
        <p:spPr>
          <a:xfrm>
            <a:off x="3656474" y="706585"/>
            <a:ext cx="7996177" cy="4015044"/>
          </a:xfrm>
          <a:prstGeom prst="rect">
            <a:avLst/>
          </a:prstGeom>
        </p:spPr>
      </p:pic>
    </p:spTree>
    <p:extLst>
      <p:ext uri="{BB962C8B-B14F-4D97-AF65-F5344CB8AC3E}">
        <p14:creationId xmlns:p14="http://schemas.microsoft.com/office/powerpoint/2010/main" val="2999126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2986" y="115965"/>
            <a:ext cx="7315200" cy="590620"/>
          </a:xfrm>
        </p:spPr>
        <p:txBody>
          <a:bodyPr>
            <a:normAutofit/>
          </a:bodyPr>
          <a:lstStyle/>
          <a:p>
            <a:pPr marL="0" indent="0">
              <a:buNone/>
            </a:pPr>
            <a:r>
              <a:rPr lang="en-GB" sz="3200" b="1" dirty="0">
                <a:latin typeface="Sassoon Infant Std" panose="020B0503020103030203" pitchFamily="34" charset="0"/>
              </a:rPr>
              <a:t>Online Safety </a:t>
            </a:r>
            <a:endParaRPr lang="en-GB" sz="3200" b="1" dirty="0"/>
          </a:p>
        </p:txBody>
      </p:sp>
      <p:pic>
        <p:nvPicPr>
          <p:cNvPr id="4" name="Picture 3" descr="Callist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9735" y="1223963"/>
            <a:ext cx="1447800" cy="151447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DOWMAT Web main logo alt 1 208x5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3035" y="3182574"/>
            <a:ext cx="1981200" cy="4857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a:blip r:embed="rId4"/>
          <a:stretch>
            <a:fillRect/>
          </a:stretch>
        </p:blipFill>
        <p:spPr>
          <a:xfrm>
            <a:off x="3489733" y="191453"/>
            <a:ext cx="5829837" cy="2924619"/>
          </a:xfrm>
          <a:prstGeom prst="rect">
            <a:avLst/>
          </a:prstGeom>
        </p:spPr>
      </p:pic>
      <p:pic>
        <p:nvPicPr>
          <p:cNvPr id="7" name="Picture 6"/>
          <p:cNvPicPr>
            <a:picLocks noChangeAspect="1"/>
          </p:cNvPicPr>
          <p:nvPr/>
        </p:nvPicPr>
        <p:blipFill>
          <a:blip r:embed="rId5"/>
          <a:stretch>
            <a:fillRect/>
          </a:stretch>
        </p:blipFill>
        <p:spPr>
          <a:xfrm>
            <a:off x="5835535" y="3291313"/>
            <a:ext cx="5636892" cy="2668097"/>
          </a:xfrm>
          <a:prstGeom prst="rect">
            <a:avLst/>
          </a:prstGeom>
        </p:spPr>
      </p:pic>
    </p:spTree>
    <p:extLst>
      <p:ext uri="{BB962C8B-B14F-4D97-AF65-F5344CB8AC3E}">
        <p14:creationId xmlns:p14="http://schemas.microsoft.com/office/powerpoint/2010/main" val="14616223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2986" y="115965"/>
            <a:ext cx="7315200" cy="590620"/>
          </a:xfrm>
        </p:spPr>
        <p:txBody>
          <a:bodyPr>
            <a:normAutofit/>
          </a:bodyPr>
          <a:lstStyle/>
          <a:p>
            <a:pPr marL="0" indent="0">
              <a:buNone/>
            </a:pPr>
            <a:r>
              <a:rPr lang="en-GB" sz="3200" b="1" dirty="0">
                <a:latin typeface="Sassoon Infant Std" panose="020B0503020103030203" pitchFamily="34" charset="0"/>
              </a:rPr>
              <a:t>Online Safety </a:t>
            </a:r>
            <a:endParaRPr lang="en-GB" sz="3200" b="1" dirty="0"/>
          </a:p>
        </p:txBody>
      </p:sp>
      <p:pic>
        <p:nvPicPr>
          <p:cNvPr id="4" name="Picture 3" descr="Callist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9735" y="1223963"/>
            <a:ext cx="1447800" cy="151447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DOWMAT Web main logo alt 1 208x5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3035" y="3182574"/>
            <a:ext cx="1981200" cy="4857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a:blip r:embed="rId4"/>
          <a:stretch>
            <a:fillRect/>
          </a:stretch>
        </p:blipFill>
        <p:spPr>
          <a:xfrm>
            <a:off x="3607117" y="844607"/>
            <a:ext cx="8140876" cy="4608541"/>
          </a:xfrm>
          <a:prstGeom prst="rect">
            <a:avLst/>
          </a:prstGeom>
        </p:spPr>
      </p:pic>
    </p:spTree>
    <p:extLst>
      <p:ext uri="{BB962C8B-B14F-4D97-AF65-F5344CB8AC3E}">
        <p14:creationId xmlns:p14="http://schemas.microsoft.com/office/powerpoint/2010/main" val="38563380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2986" y="115965"/>
            <a:ext cx="7315200" cy="590620"/>
          </a:xfrm>
        </p:spPr>
        <p:txBody>
          <a:bodyPr>
            <a:normAutofit/>
          </a:bodyPr>
          <a:lstStyle/>
          <a:p>
            <a:pPr marL="0" indent="0">
              <a:buNone/>
            </a:pPr>
            <a:r>
              <a:rPr lang="en-GB" sz="3200" b="1" dirty="0">
                <a:latin typeface="Sassoon Infant Std" panose="020B0503020103030203" pitchFamily="34" charset="0"/>
              </a:rPr>
              <a:t>Online Safety </a:t>
            </a:r>
            <a:endParaRPr lang="en-GB" sz="3200" b="1" dirty="0"/>
          </a:p>
        </p:txBody>
      </p:sp>
      <p:pic>
        <p:nvPicPr>
          <p:cNvPr id="4" name="Picture 3" descr="Callist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9735" y="1223963"/>
            <a:ext cx="1447800" cy="151447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DOWMAT Web main logo alt 1 208x5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3035" y="3182574"/>
            <a:ext cx="1981200" cy="485775"/>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4"/>
          <a:stretch>
            <a:fillRect/>
          </a:stretch>
        </p:blipFill>
        <p:spPr>
          <a:xfrm>
            <a:off x="4029681" y="498515"/>
            <a:ext cx="6510857" cy="5246321"/>
          </a:xfrm>
          <a:prstGeom prst="rect">
            <a:avLst/>
          </a:prstGeom>
        </p:spPr>
      </p:pic>
    </p:spTree>
    <p:extLst>
      <p:ext uri="{BB962C8B-B14F-4D97-AF65-F5344CB8AC3E}">
        <p14:creationId xmlns:p14="http://schemas.microsoft.com/office/powerpoint/2010/main" val="35845360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2986" y="115965"/>
            <a:ext cx="7315200" cy="590620"/>
          </a:xfrm>
        </p:spPr>
        <p:txBody>
          <a:bodyPr>
            <a:normAutofit/>
          </a:bodyPr>
          <a:lstStyle/>
          <a:p>
            <a:pPr marL="0" indent="0">
              <a:buNone/>
            </a:pPr>
            <a:r>
              <a:rPr lang="en-GB" sz="3200" b="1" dirty="0">
                <a:latin typeface="Sassoon Infant Std" panose="020B0503020103030203" pitchFamily="34" charset="0"/>
              </a:rPr>
              <a:t>Online Safety </a:t>
            </a:r>
            <a:endParaRPr lang="en-GB" sz="3200" b="1" dirty="0"/>
          </a:p>
        </p:txBody>
      </p:sp>
      <p:pic>
        <p:nvPicPr>
          <p:cNvPr id="4" name="Picture 3" descr="Callist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9735" y="1223963"/>
            <a:ext cx="1447800" cy="151447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DOWMAT Web main logo alt 1 208x5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3035" y="3182574"/>
            <a:ext cx="1981200" cy="485775"/>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4"/>
          <a:stretch>
            <a:fillRect/>
          </a:stretch>
        </p:blipFill>
        <p:spPr>
          <a:xfrm>
            <a:off x="3673273" y="980556"/>
            <a:ext cx="7507346" cy="4201536"/>
          </a:xfrm>
          <a:prstGeom prst="rect">
            <a:avLst/>
          </a:prstGeom>
        </p:spPr>
      </p:pic>
    </p:spTree>
    <p:extLst>
      <p:ext uri="{BB962C8B-B14F-4D97-AF65-F5344CB8AC3E}">
        <p14:creationId xmlns:p14="http://schemas.microsoft.com/office/powerpoint/2010/main" val="40188012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2986" y="115965"/>
            <a:ext cx="7315200" cy="590620"/>
          </a:xfrm>
        </p:spPr>
        <p:txBody>
          <a:bodyPr>
            <a:normAutofit/>
          </a:bodyPr>
          <a:lstStyle/>
          <a:p>
            <a:pPr marL="0" indent="0">
              <a:buNone/>
            </a:pPr>
            <a:r>
              <a:rPr lang="en-GB" sz="3200" b="1" dirty="0">
                <a:latin typeface="Sassoon Infant Std" panose="020B0503020103030203" pitchFamily="34" charset="0"/>
              </a:rPr>
              <a:t>Online Safety </a:t>
            </a:r>
            <a:endParaRPr lang="en-GB" sz="3200" b="1" dirty="0"/>
          </a:p>
        </p:txBody>
      </p:sp>
      <p:pic>
        <p:nvPicPr>
          <p:cNvPr id="4" name="Picture 3" descr="Callist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9735" y="1223963"/>
            <a:ext cx="1447800" cy="151447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DOWMAT Web main logo alt 1 208x5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3035" y="3182574"/>
            <a:ext cx="1981200" cy="4857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a:blip r:embed="rId4"/>
          <a:stretch>
            <a:fillRect/>
          </a:stretch>
        </p:blipFill>
        <p:spPr>
          <a:xfrm>
            <a:off x="3566246" y="758898"/>
            <a:ext cx="7971819" cy="5007276"/>
          </a:xfrm>
          <a:prstGeom prst="rect">
            <a:avLst/>
          </a:prstGeom>
        </p:spPr>
      </p:pic>
    </p:spTree>
    <p:extLst>
      <p:ext uri="{BB962C8B-B14F-4D97-AF65-F5344CB8AC3E}">
        <p14:creationId xmlns:p14="http://schemas.microsoft.com/office/powerpoint/2010/main" val="2722419882"/>
      </p:ext>
    </p:extLst>
  </p:cSld>
  <p:clrMapOvr>
    <a:masterClrMapping/>
  </p:clrMapOvr>
</p:sld>
</file>

<file path=ppt/theme/theme1.xml><?xml version="1.0" encoding="utf-8"?>
<a:theme xmlns:a="http://schemas.openxmlformats.org/drawingml/2006/main" name="Frame">
  <a:themeElements>
    <a:clrScheme name="Frame">
      <a:dk1>
        <a:srgbClr val="000000"/>
      </a:dk1>
      <a:lt1>
        <a:srgbClr val="FFFFFF"/>
      </a:lt1>
      <a:dk2>
        <a:srgbClr val="545454"/>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Frame">
      <a:maj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Frame">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20000"/>
                <a:lumMod val="102000"/>
              </a:schemeClr>
            </a:gs>
            <a:gs pos="48000">
              <a:schemeClr val="phClr">
                <a:tint val="98000"/>
                <a:shade val="90000"/>
                <a:satMod val="110000"/>
                <a:lumMod val="103000"/>
              </a:schemeClr>
            </a:gs>
            <a:gs pos="100000">
              <a:schemeClr val="phClr">
                <a:tint val="98000"/>
                <a:shade val="8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Frame" id="{F226E7A2-7162-461C-9490-D27D9DC04E43}" vid="{629A0216-3BBD-45C0-B63F-2683BEA18F60}"/>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42f006ef-eaa0-47d2-8806-15b3085d4cdf">
      <Terms xmlns="http://schemas.microsoft.com/office/infopath/2007/PartnerControls"/>
    </lcf76f155ced4ddcb4097134ff3c332f>
    <TaxCatchAll xmlns="c4a3ab63-38fc-4866-bb30-dfe7e038c490"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F4F2C240F4ADB438407F6883F1D0A93" ma:contentTypeVersion="14" ma:contentTypeDescription="Create a new document." ma:contentTypeScope="" ma:versionID="d304db666cb05794719dbe49e1f54ba3">
  <xsd:schema xmlns:xsd="http://www.w3.org/2001/XMLSchema" xmlns:xs="http://www.w3.org/2001/XMLSchema" xmlns:p="http://schemas.microsoft.com/office/2006/metadata/properties" xmlns:ns2="42f006ef-eaa0-47d2-8806-15b3085d4cdf" xmlns:ns3="c4a3ab63-38fc-4866-bb30-dfe7e038c490" targetNamespace="http://schemas.microsoft.com/office/2006/metadata/properties" ma:root="true" ma:fieldsID="761e63692b1c5041fd5d5134f3668a8c" ns2:_="" ns3:_="">
    <xsd:import namespace="42f006ef-eaa0-47d2-8806-15b3085d4cdf"/>
    <xsd:import namespace="c4a3ab63-38fc-4866-bb30-dfe7e038c49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2f006ef-eaa0-47d2-8806-15b3085d4cd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descriptio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Location" ma:index="16" nillable="true" ma:displayName="Location" ma:descrip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405e2516-b241-419f-91e8-51a64b40db9b"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BillingMetadata" ma:index="21"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c4a3ab63-38fc-4866-bb30-dfe7e038c490"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ebc545c0-4808-4a16-906f-916ffda82812}" ma:internalName="TaxCatchAll" ma:showField="CatchAllData" ma:web="c4a3ab63-38fc-4866-bb30-dfe7e038c490">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15559AF-6491-4506-AACE-484451561D71}">
  <ds:schemaRefs>
    <ds:schemaRef ds:uri="http://schemas.microsoft.com/sharepoint/v3/contenttype/forms"/>
  </ds:schemaRefs>
</ds:datastoreItem>
</file>

<file path=customXml/itemProps2.xml><?xml version="1.0" encoding="utf-8"?>
<ds:datastoreItem xmlns:ds="http://schemas.openxmlformats.org/officeDocument/2006/customXml" ds:itemID="{E903676C-541A-45AF-86AA-5812080FFC31}">
  <ds:schemaRefs>
    <ds:schemaRef ds:uri="c4a3ab63-38fc-4866-bb30-dfe7e038c490"/>
    <ds:schemaRef ds:uri="http://purl.org/dc/terms/"/>
    <ds:schemaRef ds:uri="http://schemas.microsoft.com/office/2006/metadata/properties"/>
    <ds:schemaRef ds:uri="http://purl.org/dc/dcmitype/"/>
    <ds:schemaRef ds:uri="http://purl.org/dc/elements/1.1/"/>
    <ds:schemaRef ds:uri="42f006ef-eaa0-47d2-8806-15b3085d4cdf"/>
    <ds:schemaRef ds:uri="http://schemas.microsoft.com/office/2006/documentManagement/typ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98CD70ED-FACB-4E6E-9F59-007F0D68F44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2f006ef-eaa0-47d2-8806-15b3085d4cdf"/>
    <ds:schemaRef ds:uri="c4a3ab63-38fc-4866-bb30-dfe7e038c49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TM03457475[[fn=Frame]]</Template>
  <TotalTime>411</TotalTime>
  <Words>529</Words>
  <Application>Microsoft Office PowerPoint</Application>
  <PresentationFormat>Widescreen</PresentationFormat>
  <Paragraphs>95</Paragraphs>
  <Slides>21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21</vt:i4>
      </vt:variant>
    </vt:vector>
  </HeadingPairs>
  <TitlesOfParts>
    <vt:vector size="28" baseType="lpstr">
      <vt:lpstr>Arial</vt:lpstr>
      <vt:lpstr>Century Gothic</vt:lpstr>
      <vt:lpstr>Corbel</vt:lpstr>
      <vt:lpstr>Sassoon Infant Std</vt:lpstr>
      <vt:lpstr>Symbol</vt:lpstr>
      <vt:lpstr>Wingdings 2</vt:lpstr>
      <vt:lpstr>Frame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Offenham CofE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har36</dc:creator>
  <cp:lastModifiedBy>Hollie Johnson (Offenham)</cp:lastModifiedBy>
  <cp:revision>23</cp:revision>
  <dcterms:created xsi:type="dcterms:W3CDTF">2022-09-26T09:36:05Z</dcterms:created>
  <dcterms:modified xsi:type="dcterms:W3CDTF">2026-09-14T09:31:25Z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0x010100DF4F2C240F4ADB438407F6883F1D0A93</vt:lpwstr>
  </property>
  <property fmtid="{D5CDD505-2E9C-101B-9397-08002B2CF9AE}" pid="3" name="Order">
    <vt:r8>831400</vt:r8>
  </property>
  <property fmtid="{D5CDD505-2E9C-101B-9397-08002B2CF9AE}" pid="4" name="MediaServiceImageTags">
    <vt:lpwstr/>
  </property>
</Properties>
</file>